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5" r:id="rId4"/>
    <p:sldId id="264" r:id="rId5"/>
    <p:sldId id="266" r:id="rId6"/>
    <p:sldId id="258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61" r:id="rId15"/>
    <p:sldId id="273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ematski slog 1 – poudarek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l-SI" smtClean="0"/>
              <a:t>Kliknite, če želite urediti slog podnaslova matrice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20" name="Ograda no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10" name="Ograda številke diapoz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Pravokot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6" name="Pravokot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9" name="Diagram poteka: postopek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iagram poteka: postopek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Krof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kot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Ograda naslova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9" name="Ograda besedila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24" name="Ograda datum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3F892E8-0CB0-4AD9-AA65-CE3C66BCEA56}" type="datetimeFigureOut">
              <a:rPr lang="sl-SI" smtClean="0"/>
              <a:pPr/>
              <a:t>26.5.2014</a:t>
            </a:fld>
            <a:endParaRPr lang="sl-SI"/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sl-SI"/>
          </a:p>
        </p:txBody>
      </p:sp>
      <p:sp>
        <p:nvSpPr>
          <p:cNvPr id="22" name="Ograda številke diapoz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56B07DA-7485-4757-BAE9-DF677568A63B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5" name="Pravokot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hyperlink" Target="http://www.google.si/url?sa=i&amp;rct=j&amp;q=&amp;esrc=s&amp;frm=1&amp;source=images&amp;cd=&amp;cad=rja&amp;uact=8&amp;docid=wvGlElyak6Gp2M&amp;tbnid=B_WelmhmzUk9TM:&amp;ved=0CAUQjRw&amp;url=http://www.zenska.si/zdravje/zdravo-zivljenje/sokantna-dejstva-o-hrani-iz-mcdonaldsa/&amp;ei=ZOp8U_-ANsiDyAOUpoC4AQ&amp;bvm=bv.67229260,d.bGQ&amp;psig=AFQjCNG_hf0xQda4yiOd2-fbdvhpWT4Wvg&amp;ust=1400781789344627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google.si/url?sa=i&amp;rct=j&amp;q=&amp;esrc=s&amp;frm=1&amp;source=images&amp;cd=&amp;cad=rja&amp;uact=8&amp;docid=ieMq1ZpVP-0HjM&amp;tbnid=PP-_53JZ5UgVCM:&amp;ved=0CAUQjRw&amp;url=http://davidek.net/mcdonalds-zaprl-vse-restavracije-v-boliviji&amp;ei=3-l8U7i1Mc6PyQO8hoHIBg&amp;bvm=bv.67229260,d.bGQ&amp;psig=AFQjCNFpyQbX9mgmUqOlwpm6aiYuxlSvQw&amp;ust=1400781633422426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http://www.google.si/url?sa=i&amp;rct=j&amp;q=&amp;esrc=s&amp;frm=1&amp;source=images&amp;cd=&amp;cad=rja&amp;uact=8&amp;docid=rrLRhbrTwP0EGM&amp;tbnid=HDp3vXF4P9UkKM:&amp;ved=0CAUQjRw&amp;url=http://www.lisa.si/lepota-in-zdravje/oglasevanje-nezdrave-hrane-za-otroke-v-sloveniji-narasca/&amp;ei=3-p8U-bEHYqtyAOej4Ag&amp;bvm=bv.67229260,d.bGQ&amp;psig=AFQjCNFdflUELeLhwGVJLR_Wpp0OF3FB3Q&amp;ust=140078187408234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porabnik\Desktop\splet slike\otroci\Barbara 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81003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04856" cy="6480720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chemeClr val="bg1"/>
                </a:solidFill>
              </a:rPr>
              <a:t>MED KOT HRANILO IN SLADILO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chemeClr val="bg1"/>
                </a:solidFill>
              </a:rPr>
              <a:t/>
            </a:r>
            <a:br>
              <a:rPr lang="sl-SI" dirty="0" smtClean="0">
                <a:solidFill>
                  <a:schemeClr val="bg1"/>
                </a:solidFill>
              </a:rPr>
            </a:br>
            <a:r>
              <a:rPr lang="sl-SI" dirty="0" smtClean="0">
                <a:solidFill>
                  <a:schemeClr val="bg1"/>
                </a:solidFill>
              </a:rPr>
              <a:t>Tradicionalni slovenski zajtrk</a:t>
            </a:r>
            <a:br>
              <a:rPr lang="sl-SI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VIII. Srečanje koordinatorjev vrtcev, Rogaška Slatina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2400" dirty="0" smtClean="0">
                <a:solidFill>
                  <a:schemeClr val="bg1"/>
                </a:solidFill>
              </a:rPr>
              <a:t>Nataša Lilek, ČZS</a:t>
            </a: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9808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Energijska vrednost medu</a:t>
            </a:r>
            <a:endParaRPr lang="sl-SI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</a:rPr>
              <a:t>1 jedilna žlica je cca 21 g – 64 kcal (270 KJ)</a:t>
            </a:r>
          </a:p>
          <a:p>
            <a:pPr algn="just">
              <a:buNone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</a:rPr>
              <a:t>1 čajna žlička je cca 7 g – 21 kcal (90 KJ)</a:t>
            </a:r>
          </a:p>
          <a:p>
            <a:pPr algn="just">
              <a:buNone/>
            </a:pPr>
            <a:endParaRPr lang="sl-SI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>
              <a:buNone/>
            </a:pPr>
            <a:endParaRPr lang="sl-SI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6" descr="kozarec 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554461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otnik 5"/>
          <p:cNvSpPr/>
          <p:nvPr/>
        </p:nvSpPr>
        <p:spPr>
          <a:xfrm>
            <a:off x="1115616" y="5661248"/>
            <a:ext cx="80283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Pri presnovi 1 kg medu se sprosti okrog 3100 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  <a:sym typeface="Symbol" pitchFamily="18" charset="2"/>
              </a:rPr>
              <a:t>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100 kcal energije, to je približno toliko, kot jo da 3 kg svežega govejega mesa, 50 jajc, 5 l mleka, 6 kg pomaranč ali 3 kg banan.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706090"/>
          </a:xfrm>
        </p:spPr>
        <p:txBody>
          <a:bodyPr>
            <a:normAutofit/>
          </a:bodyPr>
          <a:lstStyle/>
          <a:p>
            <a:r>
              <a:rPr lang="sl-SI" sz="3200" b="1" dirty="0" smtClean="0"/>
              <a:t>Uporaba medu v prehrani</a:t>
            </a:r>
            <a:endParaRPr lang="sl-SI" sz="32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620688"/>
            <a:ext cx="8172400" cy="5760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Zaradi svojih lastnosti je med zelo priporočljiv v prehrani otrok,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Med ni primeren za otroke mlajše od enega leta             (spore bakterije </a:t>
            </a:r>
            <a:r>
              <a:rPr lang="sl-SI" sz="2400" i="1" dirty="0" err="1" smtClean="0">
                <a:solidFill>
                  <a:schemeClr val="accent4">
                    <a:lumMod val="50000"/>
                  </a:schemeClr>
                </a:solidFill>
              </a:rPr>
              <a:t>Clostridium</a:t>
            </a:r>
            <a:r>
              <a:rPr lang="sl-SI" sz="2400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l-SI" sz="2400" i="1" dirty="0" err="1" smtClean="0">
                <a:solidFill>
                  <a:schemeClr val="accent4">
                    <a:lumMod val="50000"/>
                  </a:schemeClr>
                </a:solidFill>
              </a:rPr>
              <a:t>botulinum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),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Dober nadomestek za sladkor, 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Lahko prebavljiv,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Bogat vir energije,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Del sodobne</a:t>
            </a: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  uravnotežene prehrane.</a:t>
            </a:r>
          </a:p>
          <a:p>
            <a:endParaRPr lang="sl-SI" sz="2400" dirty="0" smtClean="0"/>
          </a:p>
          <a:p>
            <a:pPr>
              <a:buNone/>
            </a:pPr>
            <a:endParaRPr lang="sl-SI" sz="2400" dirty="0" smtClean="0"/>
          </a:p>
          <a:p>
            <a:pPr>
              <a:buFontTx/>
              <a:buChar char="-"/>
            </a:pPr>
            <a:r>
              <a:rPr lang="sl-SI" sz="2400" dirty="0" smtClean="0"/>
              <a:t>Med &amp; Sladkor</a:t>
            </a:r>
            <a:endParaRPr lang="sl-SI" sz="2400" dirty="0"/>
          </a:p>
        </p:txBody>
      </p:sp>
      <p:pic>
        <p:nvPicPr>
          <p:cNvPr id="1026" name="Picture 2" descr="C:\Users\Uporabnik\Desktop\splet slike\P103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08920"/>
            <a:ext cx="486003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634082"/>
          </a:xfrm>
        </p:spPr>
        <p:txBody>
          <a:bodyPr>
            <a:normAutofit/>
          </a:bodyPr>
          <a:lstStyle/>
          <a:p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Uporaba medu v kulinariki</a:t>
            </a:r>
            <a:endParaRPr lang="sl-SI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1124744"/>
            <a:ext cx="7498080" cy="4800600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Med je slajši od sladkorja,</a:t>
            </a:r>
          </a:p>
          <a:p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Med izboljša aromo jedem,</a:t>
            </a:r>
          </a:p>
          <a:p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Uporabimo manjšo količino medu kot sladkorja</a:t>
            </a: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  (1 enoto medu, namesto 1,25 enot sladkorja),</a:t>
            </a:r>
          </a:p>
          <a:p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Uporabimo manj tekočine,</a:t>
            </a:r>
          </a:p>
          <a:p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Pečenje pri nižji temperaturi (preprečitev prekomernega rjavenja).</a:t>
            </a:r>
          </a:p>
        </p:txBody>
      </p:sp>
      <p:pic>
        <p:nvPicPr>
          <p:cNvPr id="2050" name="Picture 2" descr="C:\Users\Uporabnik\Documents\Andreja\slike\SLIKE_ZGIBANKA_MED\moc narave\_MG_1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717032"/>
            <a:ext cx="4427984" cy="295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encrypted-tbn1.gstatic.com/images?q=tbn:ANd9GcScTAMgUZLLXGIYZcrQV15ChT8a5ABJI_CIvlgWghxoG_U1Y35zB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21088"/>
            <a:ext cx="259228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AutoShape 6" descr="data:image/jpeg;base64,/9j/4AAQSkZJRgABAQAAAQABAAD/2wCEAAkGBhQSERUUExQWFRUWGBwYGBcVGBgcGBwaFxgXFxgYGBcXHCYeFxojGR0UHy8gIycpLCwsFx4xNTAqNSYrLCkBCQoKDgwOGg8PGiwkHCQsLCwsLCwsLCwsLCwsLCwsLCwsLCwsLCwsLCwpLCwsLCwsLCwsLCwsLCwsLCwsLCwsLP/AABEIALcBFAMBIgACEQEDEQH/xAAbAAACAgMBAAAAAAAAAAAAAAAEBQMGAAECB//EAD0QAAECBAQDBQcCBgICAwEAAAECEQADBCEFEjFBUWFxBhMigZEyQqGxwdHwFFIHFSNi4fEWckOCksLSM//EABkBAAMBAQEAAAAAAAAAAAAAAAECAwQABf/EACwRAAICAQQBBAEEAQUAAAAAAAABAhEDEiExQQQTIlHwFDJhcdHxI0KBkaH/2gAMAwEAAhEDEQA/ACKenKlsNIt2GYTKQEksVNqfjAWDYNmSS5uLGBqyVMzmRJupnWvZKfvwEZpS0q2evWrYJxztYJau6p0CZN3Pup5k7RV6ukVMOeoWZij7o9kcmH1izyez6ZcvKi6tydSeJMKp2CLJLlukeblzylxsjZhhCIkmS0J2A6AQlxKhlzHsPSLgez/Ux3/ILaRCOTSzS9LVHkNV2fKFhSNiCPIvHueA9pkVchCkllpAC0nVKhx+8I53ZoEaCBU9lShWeWpUtfFJ+Y3EbYeWntIxy8aPMS+003jd4LQt4q1BXTEgCaAoj3k2fqIbUuJoLXba8aY5Yy4ZCWKS6GSjeFWL1RSB5k8+RhkpYIt/uKtjtYxZ/wA5Q4sFuR0xClB7JLORDGQkJB4LdJAVcMfA5HnvFew9aip+DDq+gA3h/Nl5mQLAqHAMN78RcRxSSGNKGlZCQ2YAqFrpDsm19NYHWpigG2dJcPcEbs2l9YjpKnMlaig5EL8FySoBgB4rXG8RVc24sHc5lG5PBI4gWgiUSJnFue++33jeJzsktB2UnXgxKSX+nOF84kBv3G53DeJIDcwfSJcSVnoZarHJNUkn/sAoNBA9misVlXmO/Am7E66HeIpZdXy8haCK4J7kTTZ1FKE9PaWePCApMwNz3+kUTKoNljR/x4DrJtz9ORvaCZs/wjo0LplNMWWCTdg7j57RzkkNTB6WkVNmBKQ6lG3W9+jR6dgGCpp5IDDMQ6jxP2ER9muzKadGYsZitTwH7RDZahvaJvcjKV7IjJtrA6523X429I4qV84DmVabj/f+Y5Ao3mN+jX3iGdUMeQFuuuvL7xBMrQwa9/p/v0gGtqXB4i45g2P38ocNEs9bnMfYzByetwmAJ03M50dSvSzDyEZU1ObKB7CUgn6jzUYidkv+5vr/AIhkNR1KIJY+yQw89/WOEnKSCORjAGjlS9z+AQTjtIOu8TJcsBwb5xGbMbMRseQjg1iQ7t1eCKFTkX0s1oyFc3HEP7Y9YyDYLLyjEzSUqs11lkyxuSbAQwwSi7qX4y8xXiWrio/QaRVcYqVTq1kMpEgBWX+4/YQce0SiGIYx4vk5blpXReGJuP8AJYlodTjeJBQvtCujxYBgbneLDTzgzxKNS5FnqgBnD20EcfouUMwoGBMSrky0xzxx5Ejkk3Qtq8qA5tCSpxS7IS/OGlHhqqg5lkhMMZmFpQlkpEJ6fZpWSKdPkpxRPXf2RAsymmbkxZajMDYQoqZ8y4a0JqaNUXYpVVTpd0LUkj08wbGE9b2sWFZpyLswWnTW7jYs8PpklatoDqOzhmWLX1GsaseeuRMmNPjk3g1eFLBSoKV7VtAWYC/ANFhpa1KUNYs4c30LFhvfcxS5H8OZ6FvKnJSCbA5n+Gsek9lOy3cywZ6hMmdGA8tzzMa/Vi+GYpbfqFsxRORQS5UlWYlrEEZQ3Bn0iOXOVZ2BD+1xJDMRD7tBhts6GtqOkKq1SUyiTwf6xGWWadFIRjJJiSrmnMJd3szlnI0L6AC5iakqRNoq6UFpWqVkm+DR/ECx39kacYazMNSUoJZQ1BN7Fj6QFIpZVOtZQDkmyzJUiwSApQVnFnte3PlDxzdMXJjte0ocvEFzSlIDqc5QOKi51/NYcdncPTOKiqZly3Ol+kVqgE6VOStCCpUtbjwkglJvpqD9Yer7P1alKm08goQq4QpaQQ+oGYhw+kXlKXRTFpaeofLoJQLuSBuo/gEdmulIAIYvFWn4TWJH9XKgAEkqmJYNxykmEYmTZk4Spf8AUWoslMty+9vvwETL/wCn8l2rO0ktKSUrKTyJHygrDptVMTnKzJlnTvCStQ4hGoHMtA2Hdj00gE2oaZO1CdUS/wD9q56DbjBC1rmF3JfjEnL4JuK/4O6vEFgt3lxd2b4QIieo+2rN04+scVFP42OzH1f7PG1S30UC22/pDerJC6E+AmZWBXECxAA1PP4xGqoGoYNt8NTARLGJB6w3rSR2hG8xHhSFKB10A9SYPl4XPWE2QlgBcufgGhTOKnsPjBEmrmJFlHpCSzz6D6aDV4DNGswAchx6mBk4DsqYo+g+kSIxJShcxill+sT9bI+zvTiRjs/LA1UW/uP0jk4FKf2X6kxOmWeMdZCIVzm+wqMURDBZI/8AGmNQQEkxkJ7vkOxUqLtQUV05/eVr0i3orETi48KvnHltbgk4T1TAPefrePSOzYCwghLHcQ3kQj+pEcORu0xnJWULfWLLRYnmFw0V2spihbNBFOVoFrpO3CMjstKpFrFWwJisVlfnmHhDGQVKTYawgrqZcldxYwYyfYkYRVlo7P15fLtDlStbRTsArWnAGzxap07Kc228aIz23M+SHu2IaiTbSEc6nJOkH1WN8njujq0KN4lKKk9i0HKCtoGk4Za9hxjQQHaWH5/aGNaM5yp9nRuMFUlAJY/uMOsVCSzbWwWjw7L4mBVx+0a/WgvsRrBNbPy2hYZWZZIBvFGq2Fj7t2RTq4qcC7G/qYEqMOK0t5xrDpvc1ZTM9ieAl9gtJOV+SgSOrRaKqiyhxHabVoeU9DSKp2TDhdJNsqWHl/3SydBzQbdCmD6zB0sQ3q/1gWslqTNROltnlkl3sQAxSeRDj47QZjuNJXJC5e7h9wQbgjYguDBVNfuU92taeH/4yuz8dRSy1d57KDZQHHT4284puNfxWKnElJHAn7RZZ0kT5akLAIUCDxv+P5R45i1EaecuUrVBZ+I1B8wxjbj3VGfyHodoLr8fnTyTMWS+21+Ueq/wnwAU1Ma2aP6k7wygdRL3V/7H4JHGPPP4ddmE19X3cxRTKQnvJjakAgZAdiSdeAMex4rVhSkoQyUShlSBoGDADkAwhcstOyJ4ovI7fBzX1omLyqsICmBEpJUpQCRueELMarUykKmrLJS2mpL2AGphHjleKhUpEtRIyhSgzAKNwObD49Izx4N2m9kwhOKGdMWpIYE2fgAw/OcT4VIJmZlOw+MFYdhYQi11GNqqQg5eA+/2MN/It1wFz5YUHSliNbWgBY2YROqvdHdpUxV8B1gpdDky3zPw5awsl8HJ/IEikDaRL+mtHZVdhBdNKd35wqVnNitNNeCU01oKSgCMlTx5waOcmaTJtGd3E5mARwZsGkJbOO4jI6M0RkdSBbDv5VIRdSQqODOQ47sBDbgRzX1gHDpHNFOf3RGTI+hYLthmITkqZRUHGsMKGnCgClQIO0ATJKGdS0D0iKVVSUaTkJPIwib+Bm1RZKSXlPKF/aZAKRbeFyu1UuX/AOUK6AwqxDt7JWkpUFdQIuk2qommlK7LDhuCpUUqB2cQ4mIGUudI8ywz+JCJRyrzlL2IBt5RYv8Am1NODonJc6glj6GDKDXQb1S5GEwhJys5MG/pU93mZimFtHjUkEFak/8AZxBddj0hSSBNQ/8A2H3gRVIeTdhuCTAol9oaz1NfaKx2aqUqVZQILsx+HziwmWW4jnF43RDIlrKz2ixIsdQ+h5/7g3sjiSZ6SCfGmyk7j/B2MR4pLStJSw4GF9BgSpEwTEHxJuOYOqTxBiXDs1OMZY9PDLFjGEpUkhQBiPC8WJSqTMPjQHSo6qTo99VD4v1iesxNMyWFDW4IOoI1T108opGL15UpgtiGKVp908U8R8/OH/3XEnjg5wqfQViteymSWYn4Wf8AOcVvFa9dPMRMF5Mw5Jidgs2SseVubCOpFT+oBXYLSopmJ4KGrcjqORgqtw/9RTTJRsSnw9RdPxaKQS4ZeUqSokSGUD6f7iofxLwpNp4F7JPPh8PlDjBa4zKZBPtpdChwKbF/haCMYwk1VItBPiHiTxdNx66ecNjdMXLHVBlI/h9j4pp6iqwWkpfhu/wi+/zRLFRWAk3dwzcXjyc0JBsfX7wywrCFz1BLkje9obJCMnqszYckorRQ7r+0C58892WlJBSj+59Vl78hy6w4wLDgGNi51+nKCZWFS5SQEBmAzEDU8bX4wXQpQj+oogBjmOzDVzuH83hG7NaVINq61FMjNMID6cTyA3MVVOIGbMUvQH4AafnOA8Yrv1E4rL5RZCeCfudTGSkKIAA8hAYqVBUuuaYGuBrzi2ipSlAULuIpcqoljwjxHcjR+R3hpInlSgQ7J0gcDVqLJ+gIYmxIeJ5ZaIpVSpQAPDeEtZ2llhZlpUFEWLaA7+kdXwT/AGY+Qh08ySfUwNPp2LiIaTERljubUg7wGcuSOaSDaIypTxIicHiQzhC0c2RDNGRHNrQDG4NAsrq8QmKcqW/nHMvEABdR9TC4ygI4EreLWvgj6D7YxnYsltzAy8UPuiB/1BTZhBEmouH9INCOCXZx+qnK90xkygnHgPSGSJ5IYR1SYWtZV4iw6xyEdC2m7JLmKYzUh+EE/wDBUOxmEn84xaMFwROpU3zhoeziR4w6hz1ht/km9PwVuk7EyQPE3mo/IRtX8PaVRupST/aX+cPRhAKrJIPmfXhDjD6STTJ7xYzE+8q6QRe24iU8qx7thUXLhFd7P/w5nUs4TZdQpMsHxIUnxEC/su3nF1TjsokoM1KVN08728oq+PdsUkWUQnb9x5J4CK/Tyu/vOV3cvaWn2lf9jGD8qcpXWxsjg0x93JYantH3c0hX9Rt5d38tvjFrpq1M2UCi4I6EdRsYpcqukShlloYDgIz/AJV3ZdKfznBWZ3xsVl7q2GdbLVLTMVMUwLnIwZQAFx/c3rpuIq8xBJzJOYO78334dNotNHi0usDEZJjXHIXBSdxu23xhFXYYaRSpjlYWfGFb8+APOKp1waYSUlXYnoagya11exPZJ5LHsn1cf+0WOTUsrzisY+AuW6C6WcEfmrwxpqnvZCJmiiGV/wBk2V6s/nFVLexXj6NSJOSsnoT7M0CaluJ8KwP/AGY+cPcDw0rBBLKu2jONjxitVE1Rq6VUsZlEqSQ/tDKSocrB+sWGlxiWJqglRCwoqyEEKB1Ibe76cRFk1qtkZfp0rk85xnCyKtcpKXJU6RuM128nI8ouuC4IKeXl1WbqP0ESzMNPfrqVJZa9AfdDAAddz1gtM9CUlayzfnn0hG7e3AEqVkE6V3aStRCUgXJLBopmI44J/gleGUkm2hUf3K+g+sEdtpy5yEqchOZggaHmecVOXTpALqIOzPeLQgpRtGWfkOM6osdGpCLrIHLfyG8D1Fcqaph4EcBqf+x+mkVpXtW29esM6eeoswDwXhfQY+Un+ofUmF52CbQwkYlLp1ZVLS+4cW6xUZ2OTWKEltjlF+d9RACZNr6mB6T7G/JT2iX7tB2zBAlU5dSk3WNEvsOKm9Io6cEW7gkHjG6YsQRteLhKkghxoR/mE16RZR1biWhl1KGZbjmIdSJk9r5fjE8uTBKJbRKU7HimuyOQmZuoeQgk076knzjqWIkmezCXYWKzIHCMgjLG44JVp6r2iampVzLAj1juVhuc2+EP6DsqQArvAl9ATGrYnOXyK5XZOcbpS52Y6wwpOx86xmMl9nENV00yT4hUeFJuw+cHVSkTEAmeyiNQLebwxmciClwFGZKe8ZL7Xh3MoZEhPhzP5l/KKtLWoFOXOpL3OjseUMZuKFR9kuP3P9Y4Xkay8ilApSb6j816QxnywEWdP5wgHC0zZniIyI4gso22BjeKLy7FR1AIYjmovpGXP5CxrbkpjxObNT8a7oOnezj2iRy3im4tjEybMytmXsgaJ5qgufVTZ6iJdzoqY1gP2o+8E0mEqky/6SCqYpQSCQ5JIJcx5rk3vL/o9GMYw2XIrpcHKTnmeJZ3Og5AQf8AoFM7MOO0HHDJomFDMQASpbuonhsAOEdz8OnZ0ZbAjxHRLvs+sLrk3udaB6LBEqWl1jXbhv8ACGGG9mJS0AlROvo9vhAVTh6ZMwjvAO99i9kptnL8XcAQ2phLlJACtOccpNsSXGwXJ7OSUMQC40L3jeM4WmchlXbb69fvAS8XGgMaRiXMxSMmnsLFyi7PPq5XdzVIQnNLVYp08xwMHYNKKRNR7qhnR1AZQ5Fmt/bFgr8NExYmBLLBdwLHkRG5OEoBUshy3hDGxNi56PGn1ItGx5Y8iXCTlq6VZ3UB5TAU/wD2j0Cl7KolqmKL94s5lrPD3UJ5AN+aVVOGh0kIIyF0+r/OL/jNYkZSpQS4zMd7PFMU4zsx5pe9aeyp4vTZF5XsRmD8tXivTaZc5QYHINGzX5njDeqrBNmErOp0BFkjQF+NyfSGRVKQjMAkAB3ZI03sOsHJJJ6YglJrZlJ7TyAiUlJLG+mu2x84p0yW9wPrFsxlK6mcrKDlGUDMCw3DDixB842OyQlSkzZqgxNku1joSBdify8bsS0QSZ583qlZT5shhoAeLfOBZaSC13ix11KnRLdB9z6wpmUxIcA9YtZOgaXObXz4wNPUAbWiZUljeBahBeAwp0dSZrGLn2fnZ5TbpLfUfCKIkxaOylS0wpPvi3UX+TxkyxN+OVotKExNkjpEq0SiXGcazlKY5qbJEFok/nxjiqp3YNHAvcAAjUGy6BTaRkC0Eq1EtbNnbkNeUEClUs6q84uNDR04AASHG51BhvKpZaBmmDbYRuMkpFVk4WruwkOp9VD5GB6bDFqmsQQkcR5bRb6rG5WQply24v8Ab6RNQViEpSlMorJudNS9r9IN0TtidMpgAEm1gAOnrDjC8GSxVPUDmumWoM3U/FoIqlr/ALQdktboFCAFJLMHBOvRn8A96MGbyK2iXhjvkOxPGwHAawuVNlS2/XlFXnVEyrLB0yibqNivpxEcS5XerWqYGRLSVJknUmzKmcW1aHeG0MvKFzCVKNzZ/IPYCPNabds2qoLYJoMNISEpyJA5h/hDA4WoJYlwdsvDQgvqOMRpqZaGyygP7lFL/nSIqvGZe7HmSw+MG0yXubCu9UBc5+e/QjQ+kAijlEqStR7tfuKd0nfIrUdIXq7RJKwiWjOo7JdvW0R1+LBKpaFMpcxQSlCdHfdW4G7WhtwqLOcTwXvVSZP7c4Cxdk5fAtQ62PnBdPgplpShSgCC9i4V5EORyjulxQCfMkpKQsJCg+p1vl0yuBYbEGE1Pj686gsEqzF9CbWZ4SSk1RRWxpKwUGpmFQyIUGCDqHSxUBsHuIY0OGJSkBQGZrwhn1cyZMQs2yBhx8zBBqVH3jBigSTfY9WEDhA8ysliFBUTqSY7kUaphKU+Es9+XDnDNiaQidiKNhB+JTBUUaFqAcEpOawseOzpb1hbLw11oADKGo1exBI4h2PJuENaTDz3FRLUoOVZ0oPupYS3IGgJBVFcPLXymLkpU/hlYRhoSRlJSf2n4MdPnElVLJYTQpJ21KetgA8N6HCe5VkzFYZ1OP6ZPBjoekOZ5ld0oKSCgC6VXYcidR8YWGVx3DOnsUWfIyMQN/avbrlBbqWjifhomAtMSSdnsfXVoJlzVSkickPJUSNrXZnZ9bQJiyErCp1OllN4xYjKBfK9hZo9PD5SntIzZMLjwJk4GlCllasqWYMDc6Qjm0wExQAOUaPq3NosNDikuZ4Jpuo2OYkgc8qWA1iWpppEkkZ+8J91P1O1mtryjY3RAqNZQKdyGPPf8F4WVdKR/iLhUYDOnJLJyJF/E7m3NyYSz8Fmpd02HO0BMLRWzIvBVFOUhQUNUlxDFOElzmsOX3iWmly0mwvxOsJNqi+GLsv+DU6p6UqQkkEA9H4w/pey5PtKA5C8Iv4cVpGeWeDj8/8AlF7BMYHyUm2nQLI7PyxrfrHczD0BWggtBgQru8CXBNN2bVTp4D0jI4VM5RkT2H3POKZK1LSXsGJIt56fjRY6eQF3Wp0n3jpbbV/9Rxh6ZJTqnS+m3IbvvD2hTIUE5lJAb12cHQDWPVRkkxBMwqY4WkgIB3VYu54vt8d4seH0wSlKUrCbByzkka34a6Qrr8UpyApBU4BQEghixIdQ3Ft4gRjX9VKSzISMzWBO12dgGEQzQc1SY8ZVyOKmexAZRIcpGijYDMdpaddb36QnVja0ghkrQl8ytEJbRIWr2jA2IY6gq8KmzM6VPYgh0qUbG8GppxNKdM1koCh/TR/cECyjp6x5c8Uou5GyE4sFl4gmaykqIWzgKsWPAnUeojpK5iNg3QhuguPSC6zsjclRU6rZ2zTl6FkD2ZaftvDDCaVUslC0ial7gF+6S3vzCwfkIl3RTUq2K5PplTNVE8syh8A0QLw0JFteWv8A8lOYva8JkTU5pbX0GmhY5T/sQtVI7kspOceih9FeUHSkrQFkvYT0lJ3BmS0JKpgSVHchKQHJOpUo6DgPUajwtalpqDZeiS2YgaPewGujdIthnS1L76WcsxmVbVuI1B5wPMnEl3b/AKpP/wCYRulQVKxJJwRAmzSQ06X484Ki7B3B1BY6F9IPp8CQtZmZsq1+IgsUl90qTsekEGQMqghwV2Ws3U27D6mCZMpCCJYIUi+W+imseT3HmI6Ld7glLbY4/koFi/Xb10jhWFp2BPTT138hBMuYoIWoXUVKEsO1gcozcrE8wRHCEm2cpTM1dA8B5EceYY9YZiJsgGHdB0+5iWXSlJcXLEXvr5xOKg5shHiZ21BHEcRG+95ekDSjtTBRTlM2WUObjMvTKDZTDc6hvnDCjmkzFoynKpLZ+JIZiDcgFmPNuccSLq1Aa/i0LbbQKurIWJks+EFlpDEEbsdlAsW3ZoMJaJJoDWpNECpZUoKnKBKSSkAsAObM5aE2L40tby5AcmxV9ob4XgSiuZOWkATJilIQSSACTcgC77DgBAWJS8lQcqlqzaplyxYi1ydI50nRSLVjWjpgqSJZSAFoLgaBYYKbrrFVwqpMqaqWVCxZlKVfTXUb/HnF2o/ChzZgTf8AuYAfAxR6MqmVaijP7X/jZ9R7hIJ3+PKOxs5b2Ju0+DplTysP3amWyVBIGd7JOmrt5Qb2Jmy1zfZAUrwpUsLN9GBcgekFfxApxmkp1JllyQzkFLOlrG+mzmK1hlUZcwKIzZT7AASD1389uEe9ilqxps86SpnpVXIALFLln8Kjd+TQgxiUFJJKQ7aAW9R6eUPZlUnJYKUS3hKlKAOuUEhyNuEAdwZgUGPI9fpp+GAzonn9XJIuB58/z5QtQk5tIteJUl1ANYfG1oSGlIvZvL/cSb6PRwpXYwwDEjKnS1c2PQx63LS4B4h/WPGJf5+ekepdkcUE6nS58SPCfLT7eUZhvKhVSQ5UmxgMS4IqakBMALrkjfWFmzJFBKECMgX+ZJG8ZAoO55jTSHS4OwBLxP35TYEKHJ4mpMLAQ7sPteIahIzf74dL3j1UzO0NMOmhsjC7sS+9y4Gu8MpFB3iiokAi3W5PEX+0IP1KnS5sQQ2g3bztBlAtgCSoZns7C+/IawbEaGFV2czOSU3LgtdmLDXj84a4fgCZbHObM4On58ogwunGQhUzMxdncgDa1vWHdDKCv2kE3L7AFvnCONg1BZrEsA5zAFO7F7WI3MRTQdAkWYpTpLckOs/uL/ONrkNun/G31vAyasuT7TauA7HxHxPbU2bWMWXxlLjYrDJRxV0ywc5V40i85fsIcNllIDPw84XVGIzZaQFpKkWSkLH9WYrchAukdYsdFiCVsoCwuxDnhZht8r2iWbhwLqBKSp86heYbewlR9kONvSMM8Djv9+/dzTHMuGVuVSd6TlOVYsQrUHg4iSZTz5ftpccR99PlBa8KKSnwMysyJUvQn986YdeNzE8ivmJsSFpS5mzDaWn+1JN1EafaIp1z9+/5KN3wK6d1KFyG1AspiOB2iCtpFIT32mVXhFiqx3A1c7cLw4M+RMSlRBlZ1MnMMuY/2vq+xEcKmGXooKHP76/OGdPs5NroGnPKnZSSrOPalkEsDZ07C+rxiKBUxZVMLJlkFAWQ54uxA263EFJxdG4KfL7RyvEksoBQLtq9m8xHNAt/BPImhU8EP7KrbM6VFjpZQT5E8BGUWHEIOXUlWY3fMouojo7J2AD3eFasRSmaMoOVic5O7MAyS7G7mOh2hU6kpR4QbKfK78QQ7vuNeEcn8nOL6Gq5iSsy9wHv9tT1jc2Q6yosyUnu0JYJCv3fPo8I5NcoXOUqOpA1iT9VMVoDAdPk7S1wEgT/ANKiWVpTNSwExKiCwNntctbhC6Vh6QsrmrM6YSDuAODtGqicEgmYsAC5vAZrJkxKO6SUyphKRPYEBWl06i/G/WBocii2C+0naDIju0kZlWf3Q7C5Dtawgfs7heRjMS5P7wDspjLnI189n4xPh3ZpUskrZM0jxOc0qaOIB3+3uvBNdWJky3ALEgBCblSlFghA3UTYD6CNMMXSJyyJKkVrtpWd5UgftRq/7i58I4JSPURBgeFiYpLC7gkkAht1ZV2OwYvryMQz1KJSWBUp1rb962CmF2SkFKAOCHOsWLD5AlIKleNR1Ie2YDwpVuxzJIT0O8e1CGmKR50pbk9RVS0W3Di1tHFgA30gaViSczp43sLE82bT6QPiGHus8CAQ+351jdNgxKElx+08bcoRqhosXdp68AkAPzBvzHyiqV9URw4vzi6Yn2dDEE9L/KFdd2cTlSWdxrYs1/X7GJypGzE30VEVajFv7AYkpMxcsk+LxDqLfnWFC8LCSWBbiYJopndKQsWKT+fnKM05K6PQljcsf8HodShZAF4hRh6iR+aw8TNC0hQ0KXHnHcpO8Se7PP1UhMcKJjIeywGjUHTYus8gmYgeNmfje32iCprSdzbgbc/OIpspDal4iXTWePQvcDhsTzKrMwyl+N/hBFHOOZrkZbAnTpAsqSoMOW/oPL7QRT06sw4w9kdIykU803QoXLsTdumn4IstLVTQllFifhz4/wC4TSlkttZ32tz+0ZMrS9vaDC76Ptb8eCyfJcaJef2uI0JIOljdtd4aTGKWCUjoH+EUqg7QIDhSmYaX49IbUvaWUm5UCLs/B/hAA4sbCn3AKU6kpBfYPwHx01gmmqSkEZnuCCQHfcH92jPrzhCO28sKYJVw/H8/hAU7tIzBAb/s3ow+8BwQFZcpdeJmeWmxZnUQ54jV9HvzEQV5lsPC6UBxLZkgm7rTb0Ijz0Y5NOa/i5HU2212HLSNGvnFwZije4UXGmx2u9wd4y5PFUuC0ZOJZFz1LKVpKVzV++fZlp08I2Ov1NoVLp05XSpaJMtTqmD25y90pd2Tx/DEtEvwsCUkvcl03v4SWbXRzDmholnI6QUp0UVAhyANVMSS56+cYpeLOPVmuOeIgUmelKR7U6aoGXJb2UHdauP5eJVz5meaMqFJkpzLmAkJdvZFrqf5RbpdJlK1lLLX4QpnNw2o0tt14wvnUcky+5ulAWFrvdQLM5Ou46+TylBrlDrKmJKOoUtUlJknNOSVhyLJAJdfAEBx5Rz/ADUd0JqaclJndyPZBKmfNr7PP4Q+RMllc2a7KmSxLQ7MgFLsRseX2iCaiUmRTpA8KJgJvutOrjXjzs2ohdIdavj792AptVOCqpCZaAadOZ3svSwtbXUx1LpJsyZIEycUy6iSSCgAKTNNm8TuASNrweuuliZUKb/+gym4ZiAx87fXaB+/m5AhMo/0iQg5SUqGpIYW2I5w8YO9l9v+hXPb78f2bocORL7qcEPOkkyJwUScz+/f93yPKDVVcqSTLQl5M0FkswSWLhtRfThfrAc39QtSlZGcucykpcMA7XL+0HbaBhgq1I8c9I8Quh3YDS+u99bPvGyGCb/YhLJH+SPFO0KUAIWpw1g4cOw01SLAuzcIQHv6opUhLXV475AFW8O3st4mJLnSwh0rCqdBACDNYF81xx97Um2zw5/miEgAgJ2ZLbWYbRtx444+OSE3KQmwbCu7SrOEmYDZQsBoCAk6eFvP1jhbgnMQoEg6sC2gGpfW7wH2txZVu7JCXu1jZrc+L9IrVHjCyoZ1KIccXH4IdzDHDZ6YKhCkJuQWHI2P0hPNxDJN1Kkqe7gDNx01f6xXJ58RAJ1DsWducaXXE2Y2Lhi7cevrEnNFo4GWiqq0zEkKLFvK20UuZi4QVDKRew00tpElUtRByk8W2uPn8LQEjCVK1v1iU8qo2YPHp2yefjZUPZ9OHDlAgqXLbGDZWEteJ1UIDNGKeWB6EI1siydkMUK5BQTdBbyP4/nFkSstFG7Pz+5qEv7K7Hrx+R8o9ECdIaLUvcjyc0dEqIkoLRkEKVGRUzniCVp1J9I6mYgQGA9YilSneJFUilWSPvF00eg0cpr3BfX7xLTYgoXD+j6XjJPZ+YWADROrCsmq78P8xXXEyvG2C1FbMcsW+Wv+ojp65aTxv5wQunOrO94g/RKe6d4bWiXouzS6kqJP5qN9okNYQzaBvofnHdNRuSMpvGDDlFQGVrQdaO9Jo4k4qoFgHtz/ADcw4TUupCizOQeP+PzlA0rBVM5s1x5bPBEjDnYvoW5DT8eO1oCxMPkd0buz23GttNtDflvpDbD5MlOYqTre5e/Dld9OER4bTJv4eGz6Zhp0J1dngamV4im3Bjxvzs3HkLXaBrQvpseGq7oJfI1mA2AsE8i28djGkZS2UBLGw94DUAdS3WK8uoKyyleLqdj6/wC4FVNQlVydjbj5/loVzGWGy3YT2gUVO+UEMASQAR+MOMHqxQzAXctfwkgnXcM/T5xQlVySBlUSQXFz84Z4ZjAHEfFvqNIX1FwM/HfJZO9Wkn2S72WLszFymxta+ukFIqVEOUp4WCNrgXTCiTVIWXzeLlw2/DEwzly6SNrMWPODqRP02HTcZyDQjazP6hjAS69RL+Mv/er1Z4HTRsC6umvxgmROS1gS25+0KsyH9CuAeeqYp+HMk2Aa7mBJ1OSzquLgkBh0SLecPM4UNummn4IDmhJ90G2m0JLNFdjxxsXUCVkKSbl+ACW4+t4irKVY3DOxG1+Ifn6Qw/SqaySNxlB+0cSMMm/tPBunUi0R/I+C3prliGvw5SgE6pAuB9OLQF/x5r/l9ouyMFVrlD7kl9vON/yBSjdTDgCW52b8vEpZZPgrGcY9lIq6EszX4v8ACI6enKN7x6BL7OoAv9fmTG5PZ6Um4F/L7RFyylV5GJFMp6EZdCH11glOHm2VHq/5pF2l4fL/AG/E/eCBToGiU+ghVim+WI/LXSKX/KZh90C7ajU34xyjs9Na6TdtjZ/KLwFjpEM+oFrx34y7Yn5k+kU3/isw6BiLh8uvrw5RcKQHKkK9oAAtxGsQCrTeOU13ARbHFQVIhlnLI7YaS8ZC9FWrhGRSyVFEFCkC9ugiBKwDaMjIkmz2EbM9WuoO0bKbOW6RqMhlJnOKOTOIskMWiEhfvG8ZGQ6k7F0o5GZLtq3wgiRVG4KR6/gjIyHcmJpQdISZhAtbrrGqugUxYht/SMjIRyYvdHNOiYAAFEvYX/LcokNIs3UtlH9obdrmMjI6GSTdAnBIhGBrUo3BPHSDEdlidbFyHtrGRkIpvcEnXAfT9mAwA4ajgesSyexxBtbz9dD1jIyOTbISySQVTdmghRILHz8rNDimwWzFZ6sI1GQ8Fb3IzySDv5LL3BPUxkyglpBOX5m5tG4yLShFJ7EVOT7BZdIkaJHoIkCfjGRkZUkWtnR39BEgSw+EZGQ6FZxMIjkzQIyMgM5EMyrAiFVfewjIyAOkaRVq2EbdZjIyCgM2ilVudo5m0NxeMjIPQL3MkUID+cEopgE+UZGQUBskTIjUZGRShLP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4104" name="AutoShape 8" descr="data:image/jpeg;base64,/9j/4AAQSkZJRgABAQAAAQABAAD/2wCEAAkGBhQSERUUExQWFRUWGBwYGBcVGBgcGBwaFxgXFxgYGBcXHCYeFxojGR0UHy8gIycpLCwsFx4xNTAqNSYrLCkBCQoKDgwOGg8PGiwkHCQsLCwsLCwsLCwsLCwsLCwsLCwsLCwsLCwsLCwpLCwsLCwsLCwsLCwsLCwsLCwsLCwsLP/AABEIALcBFAMBIgACEQEDEQH/xAAbAAACAgMBAAAAAAAAAAAAAAAEBQMGAAECB//EAD0QAAECBAQDBQcCBgICAwEAAAECEQADBCEFEjFBUWFxBhMigZEyQqGxwdHwFFIHFSNi4fEWckOCksLSM//EABkBAAMBAQEAAAAAAAAAAAAAAAECAwQABf/EACwRAAICAQQBBAEEAQUAAAAAAAABAhEDEiExQQQTIlHwFDJhcdHxI0KBkaH/2gAMAwEAAhEDEQA/ACKenKlsNIt2GYTKQEksVNqfjAWDYNmSS5uLGBqyVMzmRJupnWvZKfvwEZpS0q2evWrYJxztYJau6p0CZN3Pup5k7RV6ukVMOeoWZij7o9kcmH1izyez6ZcvKi6tydSeJMKp2CLJLlukeblzylxsjZhhCIkmS0J2A6AQlxKhlzHsPSLgez/Ux3/ILaRCOTSzS9LVHkNV2fKFhSNiCPIvHueA9pkVchCkllpAC0nVKhx+8I53ZoEaCBU9lShWeWpUtfFJ+Y3EbYeWntIxy8aPMS+003jd4LQt4q1BXTEgCaAoj3k2fqIbUuJoLXba8aY5Yy4ZCWKS6GSjeFWL1RSB5k8+RhkpYIt/uKtjtYxZ/wA5Q4sFuR0xClB7JLORDGQkJB4LdJAVcMfA5HnvFew9aip+DDq+gA3h/Nl5mQLAqHAMN78RcRxSSGNKGlZCQ2YAqFrpDsm19NYHWpigG2dJcPcEbs2l9YjpKnMlaig5EL8FySoBgB4rXG8RVc24sHc5lG5PBI4gWgiUSJnFue++33jeJzsktB2UnXgxKSX+nOF84kBv3G53DeJIDcwfSJcSVnoZarHJNUkn/sAoNBA9misVlXmO/Am7E66HeIpZdXy8haCK4J7kTTZ1FKE9PaWePCApMwNz3+kUTKoNljR/x4DrJtz9ORvaCZs/wjo0LplNMWWCTdg7j57RzkkNTB6WkVNmBKQ6lG3W9+jR6dgGCpp5IDDMQ6jxP2ER9muzKadGYsZitTwH7RDZahvaJvcjKV7IjJtrA6523X429I4qV84DmVabj/f+Y5Ao3mN+jX3iGdUMeQFuuuvL7xBMrQwa9/p/v0gGtqXB4i45g2P38ocNEs9bnMfYzByetwmAJ03M50dSvSzDyEZU1ObKB7CUgn6jzUYidkv+5vr/AIhkNR1KIJY+yQw89/WOEnKSCORjAGjlS9z+AQTjtIOu8TJcsBwb5xGbMbMRseQjg1iQ7t1eCKFTkX0s1oyFc3HEP7Y9YyDYLLyjEzSUqs11lkyxuSbAQwwSi7qX4y8xXiWrio/QaRVcYqVTq1kMpEgBWX+4/YQce0SiGIYx4vk5blpXReGJuP8AJYlodTjeJBQvtCujxYBgbneLDTzgzxKNS5FnqgBnD20EcfouUMwoGBMSrky0xzxx5Ejkk3Qtq8qA5tCSpxS7IS/OGlHhqqg5lkhMMZmFpQlkpEJ6fZpWSKdPkpxRPXf2RAsymmbkxZajMDYQoqZ8y4a0JqaNUXYpVVTpd0LUkj08wbGE9b2sWFZpyLswWnTW7jYs8PpklatoDqOzhmWLX1GsaseeuRMmNPjk3g1eFLBSoKV7VtAWYC/ANFhpa1KUNYs4c30LFhvfcxS5H8OZ6FvKnJSCbA5n+Gsek9lOy3cywZ6hMmdGA8tzzMa/Vi+GYpbfqFsxRORQS5UlWYlrEEZQ3Bn0iOXOVZ2BD+1xJDMRD7tBhts6GtqOkKq1SUyiTwf6xGWWadFIRjJJiSrmnMJd3szlnI0L6AC5iakqRNoq6UFpWqVkm+DR/ECx39kacYazMNSUoJZQ1BN7Fj6QFIpZVOtZQDkmyzJUiwSApQVnFnte3PlDxzdMXJjte0ocvEFzSlIDqc5QOKi51/NYcdncPTOKiqZly3Ol+kVqgE6VOStCCpUtbjwkglJvpqD9Yer7P1alKm08goQq4QpaQQ+oGYhw+kXlKXRTFpaeofLoJQLuSBuo/gEdmulIAIYvFWn4TWJH9XKgAEkqmJYNxykmEYmTZk4Spf8AUWoslMty+9vvwETL/wCn8l2rO0ktKSUrKTyJHygrDptVMTnKzJlnTvCStQ4hGoHMtA2Hdj00gE2oaZO1CdUS/wD9q56DbjBC1rmF3JfjEnL4JuK/4O6vEFgt3lxd2b4QIieo+2rN04+scVFP42OzH1f7PG1S30UC22/pDerJC6E+AmZWBXECxAA1PP4xGqoGoYNt8NTARLGJB6w3rSR2hG8xHhSFKB10A9SYPl4XPWE2QlgBcufgGhTOKnsPjBEmrmJFlHpCSzz6D6aDV4DNGswAchx6mBk4DsqYo+g+kSIxJShcxill+sT9bI+zvTiRjs/LA1UW/uP0jk4FKf2X6kxOmWeMdZCIVzm+wqMURDBZI/8AGmNQQEkxkJ7vkOxUqLtQUV05/eVr0i3orETi48KvnHltbgk4T1TAPefrePSOzYCwghLHcQ3kQj+pEcORu0xnJWULfWLLRYnmFw0V2spihbNBFOVoFrpO3CMjstKpFrFWwJisVlfnmHhDGQVKTYawgrqZcldxYwYyfYkYRVlo7P15fLtDlStbRTsArWnAGzxap07Kc228aIz23M+SHu2IaiTbSEc6nJOkH1WN8njujq0KN4lKKk9i0HKCtoGk4Za9hxjQQHaWH5/aGNaM5yp9nRuMFUlAJY/uMOsVCSzbWwWjw7L4mBVx+0a/WgvsRrBNbPy2hYZWZZIBvFGq2Fj7t2RTq4qcC7G/qYEqMOK0t5xrDpvc1ZTM9ieAl9gtJOV+SgSOrRaKqiyhxHabVoeU9DSKp2TDhdJNsqWHl/3SydBzQbdCmD6zB0sQ3q/1gWslqTNROltnlkl3sQAxSeRDj47QZjuNJXJC5e7h9wQbgjYguDBVNfuU92taeH/4yuz8dRSy1d57KDZQHHT4284puNfxWKnElJHAn7RZZ0kT5akLAIUCDxv+P5R45i1EaecuUrVBZ+I1B8wxjbj3VGfyHodoLr8fnTyTMWS+21+Ueq/wnwAU1Ma2aP6k7wygdRL3V/7H4JHGPPP4ddmE19X3cxRTKQnvJjakAgZAdiSdeAMex4rVhSkoQyUShlSBoGDADkAwhcstOyJ4ovI7fBzX1omLyqsICmBEpJUpQCRueELMarUykKmrLJS2mpL2AGphHjleKhUpEtRIyhSgzAKNwObD49Izx4N2m9kwhOKGdMWpIYE2fgAw/OcT4VIJmZlOw+MFYdhYQi11GNqqQg5eA+/2MN/It1wFz5YUHSliNbWgBY2YROqvdHdpUxV8B1gpdDky3zPw5awsl8HJ/IEikDaRL+mtHZVdhBdNKd35wqVnNitNNeCU01oKSgCMlTx5waOcmaTJtGd3E5mARwZsGkJbOO4jI6M0RkdSBbDv5VIRdSQqODOQ47sBDbgRzX1gHDpHNFOf3RGTI+hYLthmITkqZRUHGsMKGnCgClQIO0ATJKGdS0D0iKVVSUaTkJPIwib+Bm1RZKSXlPKF/aZAKRbeFyu1UuX/AOUK6AwqxDt7JWkpUFdQIuk2qommlK7LDhuCpUUqB2cQ4mIGUudI8ywz+JCJRyrzlL2IBt5RYv8Am1NODonJc6glj6GDKDXQb1S5GEwhJys5MG/pU93mZimFtHjUkEFak/8AZxBddj0hSSBNQ/8A2H3gRVIeTdhuCTAol9oaz1NfaKx2aqUqVZQILsx+HziwmWW4jnF43RDIlrKz2ixIsdQ+h5/7g3sjiSZ6SCfGmyk7j/B2MR4pLStJSw4GF9BgSpEwTEHxJuOYOqTxBiXDs1OMZY9PDLFjGEpUkhQBiPC8WJSqTMPjQHSo6qTo99VD4v1iesxNMyWFDW4IOoI1T108opGL15UpgtiGKVp908U8R8/OH/3XEnjg5wqfQViteymSWYn4Wf8AOcVvFa9dPMRMF5Mw5Jidgs2SseVubCOpFT+oBXYLSopmJ4KGrcjqORgqtw/9RTTJRsSnw9RdPxaKQS4ZeUqSokSGUD6f7iofxLwpNp4F7JPPh8PlDjBa4zKZBPtpdChwKbF/haCMYwk1VItBPiHiTxdNx66ecNjdMXLHVBlI/h9j4pp6iqwWkpfhu/wi+/zRLFRWAk3dwzcXjyc0JBsfX7wywrCFz1BLkje9obJCMnqszYckorRQ7r+0C58892WlJBSj+59Vl78hy6w4wLDgGNi51+nKCZWFS5SQEBmAzEDU8bX4wXQpQj+oogBjmOzDVzuH83hG7NaVINq61FMjNMID6cTyA3MVVOIGbMUvQH4AafnOA8Yrv1E4rL5RZCeCfudTGSkKIAA8hAYqVBUuuaYGuBrzi2ipSlAULuIpcqoljwjxHcjR+R3hpInlSgQ7J0gcDVqLJ+gIYmxIeJ5ZaIpVSpQAPDeEtZ2llhZlpUFEWLaA7+kdXwT/AGY+Qh08ySfUwNPp2LiIaTERljubUg7wGcuSOaSDaIypTxIicHiQzhC0c2RDNGRHNrQDG4NAsrq8QmKcqW/nHMvEABdR9TC4ygI4EreLWvgj6D7YxnYsltzAy8UPuiB/1BTZhBEmouH9INCOCXZx+qnK90xkygnHgPSGSJ5IYR1SYWtZV4iw6xyEdC2m7JLmKYzUh+EE/wDBUOxmEn84xaMFwROpU3zhoeziR4w6hz1ht/km9PwVuk7EyQPE3mo/IRtX8PaVRupST/aX+cPRhAKrJIPmfXhDjD6STTJ7xYzE+8q6QRe24iU8qx7thUXLhFd7P/w5nUs4TZdQpMsHxIUnxEC/su3nF1TjsokoM1KVN08728oq+PdsUkWUQnb9x5J4CK/Tyu/vOV3cvaWn2lf9jGD8qcpXWxsjg0x93JYantH3c0hX9Rt5d38tvjFrpq1M2UCi4I6EdRsYpcqukShlloYDgIz/AJV3ZdKfznBWZ3xsVl7q2GdbLVLTMVMUwLnIwZQAFx/c3rpuIq8xBJzJOYO78334dNotNHi0usDEZJjXHIXBSdxu23xhFXYYaRSpjlYWfGFb8+APOKp1waYSUlXYnoagya11exPZJ5LHsn1cf+0WOTUsrzisY+AuW6C6WcEfmrwxpqnvZCJmiiGV/wBk2V6s/nFVLexXj6NSJOSsnoT7M0CaluJ8KwP/AGY+cPcDw0rBBLKu2jONjxitVE1Rq6VUsZlEqSQ/tDKSocrB+sWGlxiWJqglRCwoqyEEKB1Ibe76cRFk1qtkZfp0rk85xnCyKtcpKXJU6RuM128nI8ouuC4IKeXl1WbqP0ESzMNPfrqVJZa9AfdDAAddz1gtM9CUlayzfnn0hG7e3AEqVkE6V3aStRCUgXJLBopmI44J/gleGUkm2hUf3K+g+sEdtpy5yEqchOZggaHmecVOXTpALqIOzPeLQgpRtGWfkOM6osdGpCLrIHLfyG8D1Fcqaph4EcBqf+x+mkVpXtW29esM6eeoswDwXhfQY+Un+ofUmF52CbQwkYlLp1ZVLS+4cW6xUZ2OTWKEltjlF+d9RACZNr6mB6T7G/JT2iX7tB2zBAlU5dSk3WNEvsOKm9Io6cEW7gkHjG6YsQRteLhKkghxoR/mE16RZR1biWhl1KGZbjmIdSJk9r5fjE8uTBKJbRKU7HimuyOQmZuoeQgk076knzjqWIkmezCXYWKzIHCMgjLG44JVp6r2iampVzLAj1juVhuc2+EP6DsqQArvAl9ATGrYnOXyK5XZOcbpS52Y6wwpOx86xmMl9nENV00yT4hUeFJuw+cHVSkTEAmeyiNQLebwxmciClwFGZKe8ZL7Xh3MoZEhPhzP5l/KKtLWoFOXOpL3OjseUMZuKFR9kuP3P9Y4Xkay8ilApSb6j816QxnywEWdP5wgHC0zZniIyI4gso22BjeKLy7FR1AIYjmovpGXP5CxrbkpjxObNT8a7oOnezj2iRy3im4tjEybMytmXsgaJ5qgufVTZ6iJdzoqY1gP2o+8E0mEqky/6SCqYpQSCQ5JIJcx5rk3vL/o9GMYw2XIrpcHKTnmeJZ3Og5AQf8AoFM7MOO0HHDJomFDMQASpbuonhsAOEdz8OnZ0ZbAjxHRLvs+sLrk3udaB6LBEqWl1jXbhv8ACGGG9mJS0AlROvo9vhAVTh6ZMwjvAO99i9kptnL8XcAQ2phLlJACtOccpNsSXGwXJ7OSUMQC40L3jeM4WmchlXbb69fvAS8XGgMaRiXMxSMmnsLFyi7PPq5XdzVIQnNLVYp08xwMHYNKKRNR7qhnR1AZQ5Fmt/bFgr8NExYmBLLBdwLHkRG5OEoBUshy3hDGxNi56PGn1ItGx5Y8iXCTlq6VZ3UB5TAU/wD2j0Cl7KolqmKL94s5lrPD3UJ5AN+aVVOGh0kIIyF0+r/OL/jNYkZSpQS4zMd7PFMU4zsx5pe9aeyp4vTZF5XsRmD8tXivTaZc5QYHINGzX5njDeqrBNmErOp0BFkjQF+NyfSGRVKQjMAkAB3ZI03sOsHJJJ6YglJrZlJ7TyAiUlJLG+mu2x84p0yW9wPrFsxlK6mcrKDlGUDMCw3DDixB842OyQlSkzZqgxNku1joSBdify8bsS0QSZ583qlZT5shhoAeLfOBZaSC13ix11KnRLdB9z6wpmUxIcA9YtZOgaXObXz4wNPUAbWiZUljeBahBeAwp0dSZrGLn2fnZ5TbpLfUfCKIkxaOylS0wpPvi3UX+TxkyxN+OVotKExNkjpEq0SiXGcazlKY5qbJEFok/nxjiqp3YNHAvcAAjUGy6BTaRkC0Eq1EtbNnbkNeUEClUs6q84uNDR04AASHG51BhvKpZaBmmDbYRuMkpFVk4WruwkOp9VD5GB6bDFqmsQQkcR5bRb6rG5WQply24v8Ab6RNQViEpSlMorJudNS9r9IN0TtidMpgAEm1gAOnrDjC8GSxVPUDmumWoM3U/FoIqlr/ALQdktboFCAFJLMHBOvRn8A96MGbyK2iXhjvkOxPGwHAawuVNlS2/XlFXnVEyrLB0yibqNivpxEcS5XerWqYGRLSVJknUmzKmcW1aHeG0MvKFzCVKNzZ/IPYCPNabds2qoLYJoMNISEpyJA5h/hDA4WoJYlwdsvDQgvqOMRpqZaGyygP7lFL/nSIqvGZe7HmSw+MG0yXubCu9UBc5+e/QjQ+kAijlEqStR7tfuKd0nfIrUdIXq7RJKwiWjOo7JdvW0R1+LBKpaFMpcxQSlCdHfdW4G7WhtwqLOcTwXvVSZP7c4Cxdk5fAtQ62PnBdPgplpShSgCC9i4V5EORyjulxQCfMkpKQsJCg+p1vl0yuBYbEGE1Pj686gsEqzF9CbWZ4SSk1RRWxpKwUGpmFQyIUGCDqHSxUBsHuIY0OGJSkBQGZrwhn1cyZMQs2yBhx8zBBqVH3jBigSTfY9WEDhA8ysliFBUTqSY7kUaphKU+Es9+XDnDNiaQidiKNhB+JTBUUaFqAcEpOawseOzpb1hbLw11oADKGo1exBI4h2PJuENaTDz3FRLUoOVZ0oPupYS3IGgJBVFcPLXymLkpU/hlYRhoSRlJSf2n4MdPnElVLJYTQpJ21KetgA8N6HCe5VkzFYZ1OP6ZPBjoekOZ5ld0oKSCgC6VXYcidR8YWGVx3DOnsUWfIyMQN/avbrlBbqWjifhomAtMSSdnsfXVoJlzVSkickPJUSNrXZnZ9bQJiyErCp1OllN4xYjKBfK9hZo9PD5SntIzZMLjwJk4GlCllasqWYMDc6Qjm0wExQAOUaPq3NosNDikuZ4Jpuo2OYkgc8qWA1iWpppEkkZ+8J91P1O1mtryjY3RAqNZQKdyGPPf8F4WVdKR/iLhUYDOnJLJyJF/E7m3NyYSz8Fmpd02HO0BMLRWzIvBVFOUhQUNUlxDFOElzmsOX3iWmly0mwvxOsJNqi+GLsv+DU6p6UqQkkEA9H4w/pey5PtKA5C8Iv4cVpGeWeDj8/8AlF7BMYHyUm2nQLI7PyxrfrHczD0BWggtBgQru8CXBNN2bVTp4D0jI4VM5RkT2H3POKZK1LSXsGJIt56fjRY6eQF3Wp0n3jpbbV/9Rxh6ZJTqnS+m3IbvvD2hTIUE5lJAb12cHQDWPVRkkxBMwqY4WkgIB3VYu54vt8d4seH0wSlKUrCbByzkka34a6Qrr8UpyApBU4BQEghixIdQ3Ft4gRjX9VKSzISMzWBO12dgGEQzQc1SY8ZVyOKmexAZRIcpGijYDMdpaddb36QnVja0ghkrQl8ytEJbRIWr2jA2IY6gq8KmzM6VPYgh0qUbG8GppxNKdM1koCh/TR/cECyjp6x5c8Uou5GyE4sFl4gmaykqIWzgKsWPAnUeojpK5iNg3QhuguPSC6zsjclRU6rZ2zTl6FkD2ZaftvDDCaVUslC0ial7gF+6S3vzCwfkIl3RTUq2K5PplTNVE8syh8A0QLw0JFteWv8A8lOYva8JkTU5pbX0GmhY5T/sQtVI7kspOceih9FeUHSkrQFkvYT0lJ3BmS0JKpgSVHchKQHJOpUo6DgPUajwtalpqDZeiS2YgaPewGujdIthnS1L76WcsxmVbVuI1B5wPMnEl3b/AKpP/wCYRulQVKxJJwRAmzSQ06X484Ki7B3B1BY6F9IPp8CQtZmZsq1+IgsUl90qTsekEGQMqghwV2Ws3U27D6mCZMpCCJYIUi+W+imseT3HmI6Ld7glLbY4/koFi/Xb10jhWFp2BPTT138hBMuYoIWoXUVKEsO1gcozcrE8wRHCEm2cpTM1dA8B5EceYY9YZiJsgGHdB0+5iWXSlJcXLEXvr5xOKg5shHiZ21BHEcRG+95ekDSjtTBRTlM2WUObjMvTKDZTDc6hvnDCjmkzFoynKpLZ+JIZiDcgFmPNuccSLq1Aa/i0LbbQKurIWJks+EFlpDEEbsdlAsW3ZoMJaJJoDWpNECpZUoKnKBKSSkAsAObM5aE2L40tby5AcmxV9ob4XgSiuZOWkATJilIQSSACTcgC77DgBAWJS8lQcqlqzaplyxYi1ydI50nRSLVjWjpgqSJZSAFoLgaBYYKbrrFVwqpMqaqWVCxZlKVfTXUb/HnF2o/ChzZgTf8AuYAfAxR6MqmVaijP7X/jZ9R7hIJ3+PKOxs5b2Ju0+DplTysP3amWyVBIGd7JOmrt5Qb2Jmy1zfZAUrwpUsLN9GBcgekFfxApxmkp1JllyQzkFLOlrG+mzmK1hlUZcwKIzZT7AASD1389uEe9ilqxps86SpnpVXIALFLln8Kjd+TQgxiUFJJKQ7aAW9R6eUPZlUnJYKUS3hKlKAOuUEhyNuEAdwZgUGPI9fpp+GAzonn9XJIuB58/z5QtQk5tIteJUl1ANYfG1oSGlIvZvL/cSb6PRwpXYwwDEjKnS1c2PQx63LS4B4h/WPGJf5+ekepdkcUE6nS58SPCfLT7eUZhvKhVSQ5UmxgMS4IqakBMALrkjfWFmzJFBKECMgX+ZJG8ZAoO55jTSHS4OwBLxP35TYEKHJ4mpMLAQ7sPteIahIzf74dL3j1UzO0NMOmhsjC7sS+9y4Gu8MpFB3iiokAi3W5PEX+0IP1KnS5sQQ2g3bztBlAtgCSoZns7C+/IawbEaGFV2czOSU3LgtdmLDXj84a4fgCZbHObM4On58ogwunGQhUzMxdncgDa1vWHdDKCv2kE3L7AFvnCONg1BZrEsA5zAFO7F7WI3MRTQdAkWYpTpLckOs/uL/ONrkNun/G31vAyasuT7TauA7HxHxPbU2bWMWXxlLjYrDJRxV0ywc5V40i85fsIcNllIDPw84XVGIzZaQFpKkWSkLH9WYrchAukdYsdFiCVsoCwuxDnhZht8r2iWbhwLqBKSp86heYbewlR9kONvSMM8Djv9+/dzTHMuGVuVSd6TlOVYsQrUHg4iSZTz5ftpccR99PlBa8KKSnwMysyJUvQn986YdeNzE8ivmJsSFpS5mzDaWn+1JN1EafaIp1z9+/5KN3wK6d1KFyG1AspiOB2iCtpFIT32mVXhFiqx3A1c7cLw4M+RMSlRBlZ1MnMMuY/2vq+xEcKmGXooKHP76/OGdPs5NroGnPKnZSSrOPalkEsDZ07C+rxiKBUxZVMLJlkFAWQ54uxA263EFJxdG4KfL7RyvEksoBQLtq9m8xHNAt/BPImhU8EP7KrbM6VFjpZQT5E8BGUWHEIOXUlWY3fMouojo7J2AD3eFasRSmaMoOVic5O7MAyS7G7mOh2hU6kpR4QbKfK78QQ7vuNeEcn8nOL6Gq5iSsy9wHv9tT1jc2Q6yosyUnu0JYJCv3fPo8I5NcoXOUqOpA1iT9VMVoDAdPk7S1wEgT/ANKiWVpTNSwExKiCwNntctbhC6Vh6QsrmrM6YSDuAODtGqicEgmYsAC5vAZrJkxKO6SUyphKRPYEBWl06i/G/WBocii2C+0naDIju0kZlWf3Q7C5Dtawgfs7heRjMS5P7wDspjLnI189n4xPh3ZpUskrZM0jxOc0qaOIB3+3uvBNdWJky3ALEgBCblSlFghA3UTYD6CNMMXSJyyJKkVrtpWd5UgftRq/7i58I4JSPURBgeFiYpLC7gkkAht1ZV2OwYvryMQz1KJSWBUp1rb962CmF2SkFKAOCHOsWLD5AlIKleNR1Ie2YDwpVuxzJIT0O8e1CGmKR50pbk9RVS0W3Di1tHFgA30gaViSczp43sLE82bT6QPiGHus8CAQ+351jdNgxKElx+08bcoRqhosXdp68AkAPzBvzHyiqV9URw4vzi6Yn2dDEE9L/KFdd2cTlSWdxrYs1/X7GJypGzE30VEVajFv7AYkpMxcsk+LxDqLfnWFC8LCSWBbiYJopndKQsWKT+fnKM05K6PQljcsf8HodShZAF4hRh6iR+aw8TNC0hQ0KXHnHcpO8Se7PP1UhMcKJjIeywGjUHTYus8gmYgeNmfje32iCprSdzbgbc/OIpspDal4iXTWePQvcDhsTzKrMwyl+N/hBFHOOZrkZbAnTpAsqSoMOW/oPL7QRT06sw4w9kdIykU803QoXLsTdumn4IstLVTQllFifhz4/wC4TSlkttZ32tz+0ZMrS9vaDC76Ptb8eCyfJcaJef2uI0JIOljdtd4aTGKWCUjoH+EUqg7QIDhSmYaX49IbUvaWUm5UCLs/B/hAA4sbCn3AKU6kpBfYPwHx01gmmqSkEZnuCCQHfcH92jPrzhCO28sKYJVw/H8/hAU7tIzBAb/s3ow+8BwQFZcpdeJmeWmxZnUQ54jV9HvzEQV5lsPC6UBxLZkgm7rTb0Ijz0Y5NOa/i5HU2212HLSNGvnFwZije4UXGmx2u9wd4y5PFUuC0ZOJZFz1LKVpKVzV++fZlp08I2Ov1NoVLp05XSpaJMtTqmD25y90pd2Tx/DEtEvwsCUkvcl03v4SWbXRzDmholnI6QUp0UVAhyANVMSS56+cYpeLOPVmuOeIgUmelKR7U6aoGXJb2UHdauP5eJVz5meaMqFJkpzLmAkJdvZFrqf5RbpdJlK1lLLX4QpnNw2o0tt14wvnUcky+5ulAWFrvdQLM5Ou46+TylBrlDrKmJKOoUtUlJknNOSVhyLJAJdfAEBx5Rz/ADUd0JqaclJndyPZBKmfNr7PP4Q+RMllc2a7KmSxLQ7MgFLsRseX2iCaiUmRTpA8KJgJvutOrjXjzs2ohdIdavj792AptVOCqpCZaAadOZ3svSwtbXUx1LpJsyZIEycUy6iSSCgAKTNNm8TuASNrweuuliZUKb/+gym4ZiAx87fXaB+/m5AhMo/0iQg5SUqGpIYW2I5w8YO9l9v+hXPb78f2bocORL7qcEPOkkyJwUScz+/f93yPKDVVcqSTLQl5M0FkswSWLhtRfThfrAc39QtSlZGcucykpcMA7XL+0HbaBhgq1I8c9I8Quh3YDS+u99bPvGyGCb/YhLJH+SPFO0KUAIWpw1g4cOw01SLAuzcIQHv6opUhLXV475AFW8O3st4mJLnSwh0rCqdBACDNYF81xx97Um2zw5/miEgAgJ2ZLbWYbRtx444+OSE3KQmwbCu7SrOEmYDZQsBoCAk6eFvP1jhbgnMQoEg6sC2gGpfW7wH2txZVu7JCXu1jZrc+L9IrVHjCyoZ1KIccXH4IdzDHDZ6YKhCkJuQWHI2P0hPNxDJN1Kkqe7gDNx01f6xXJ58RAJ1DsWducaXXE2Y2Lhi7cevrEnNFo4GWiqq0zEkKLFvK20UuZi4QVDKRew00tpElUtRByk8W2uPn8LQEjCVK1v1iU8qo2YPHp2yefjZUPZ9OHDlAgqXLbGDZWEteJ1UIDNGKeWB6EI1siydkMUK5BQTdBbyP4/nFkSstFG7Pz+5qEv7K7Hrx+R8o9ECdIaLUvcjyc0dEqIkoLRkEKVGRUzniCVp1J9I6mYgQGA9YilSneJFUilWSPvF00eg0cpr3BfX7xLTYgoXD+j6XjJPZ+YWADROrCsmq78P8xXXEyvG2C1FbMcsW+Wv+ojp65aTxv5wQunOrO94g/RKe6d4bWiXouzS6kqJP5qN9okNYQzaBvofnHdNRuSMpvGDDlFQGVrQdaO9Jo4k4qoFgHtz/ADcw4TUupCizOQeP+PzlA0rBVM5s1x5bPBEjDnYvoW5DT8eO1oCxMPkd0buz23GttNtDflvpDbD5MlOYqTre5e/Dld9OER4bTJv4eGz6Zhp0J1dngamV4im3Bjxvzs3HkLXaBrQvpseGq7oJfI1mA2AsE8i28djGkZS2UBLGw94DUAdS3WK8uoKyyleLqdj6/wC4FVNQlVydjbj5/loVzGWGy3YT2gUVO+UEMASQAR+MOMHqxQzAXctfwkgnXcM/T5xQlVySBlUSQXFz84Z4ZjAHEfFvqNIX1FwM/HfJZO9Wkn2S72WLszFymxta+ukFIqVEOUp4WCNrgXTCiTVIWXzeLlw2/DEwzly6SNrMWPODqRP02HTcZyDQjazP6hjAS69RL+Mv/er1Z4HTRsC6umvxgmROS1gS25+0KsyH9CuAeeqYp+HMk2Aa7mBJ1OSzquLgkBh0SLecPM4UNummn4IDmhJ90G2m0JLNFdjxxsXUCVkKSbl+ACW4+t4irKVY3DOxG1+Ifn6Qw/SqaySNxlB+0cSMMm/tPBunUi0R/I+C3prliGvw5SgE6pAuB9OLQF/x5r/l9ouyMFVrlD7kl9vON/yBSjdTDgCW52b8vEpZZPgrGcY9lIq6EszX4v8ACI6enKN7x6BL7OoAv9fmTG5PZ6Um4F/L7RFyylV5GJFMp6EZdCH11glOHm2VHq/5pF2l4fL/AG/E/eCBToGiU+ghVim+WI/LXSKX/KZh90C7ajU34xyjs9Na6TdtjZ/KLwFjpEM+oFrx34y7Yn5k+kU3/isw6BiLh8uvrw5RcKQHKkK9oAAtxGsQCrTeOU13ARbHFQVIhlnLI7YaS8ZC9FWrhGRSyVFEFCkC9ugiBKwDaMjIkmz2EbM9WuoO0bKbOW6RqMhlJnOKOTOIskMWiEhfvG8ZGQ6k7F0o5GZLtq3wgiRVG4KR6/gjIyHcmJpQdISZhAtbrrGqugUxYht/SMjIRyYvdHNOiYAAFEvYX/LcokNIs3UtlH9obdrmMjI6GSTdAnBIhGBrUo3BPHSDEdlidbFyHtrGRkIpvcEnXAfT9mAwA4ajgesSyexxBtbz9dD1jIyOTbISySQVTdmghRILHz8rNDimwWzFZ6sI1GQ8Fb3IzySDv5LL3BPUxkyglpBOX5m5tG4yLShFJ7EVOT7BZdIkaJHoIkCfjGRkZUkWtnR39BEgSw+EZGQ6FZxMIjkzQIyMgM5EMyrAiFVfewjIyAOkaRVq2EbdZjIyCgM2ilVudo5m0NxeMjIPQL3MkUID+cEopgE+UZGQUBskTIjUZGRShLP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4106" name="AutoShape 10" descr="data:image/jpeg;base64,/9j/4AAQSkZJRgABAQAAAQABAAD/2wCEAAkGBhQSERUUExQWFRUWGBwYGBcVGBgcGBwaFxgXFxgYGBcXHCYeFxojGR0UHy8gIycpLCwsFx4xNTAqNSYrLCkBCQoKDgwOGg8PGiwkHCQsLCwsLCwsLCwsLCwsLCwsLCwsLCwsLCwsLCwpLCwsLCwsLCwsLCwsLCwsLCwsLCwsLP/AABEIALcBFAMBIgACEQEDEQH/xAAbAAACAgMBAAAAAAAAAAAAAAAEBQMGAAECB//EAD0QAAECBAQDBQcCBgICAwEAAAECEQADBCEFEjFBUWFxBhMigZEyQqGxwdHwFFIHFSNi4fEWckOCksLSM//EABkBAAMBAQEAAAAAAAAAAAAAAAECAwQABf/EACwRAAICAQQBBAEEAQUAAAAAAAABAhEDEiExQQQTIlHwFDJhcdHxI0KBkaH/2gAMAwEAAhEDEQA/ACKenKlsNIt2GYTKQEksVNqfjAWDYNmSS5uLGBqyVMzmRJupnWvZKfvwEZpS0q2evWrYJxztYJau6p0CZN3Pup5k7RV6ukVMOeoWZij7o9kcmH1izyez6ZcvKi6tydSeJMKp2CLJLlukeblzylxsjZhhCIkmS0J2A6AQlxKhlzHsPSLgez/Ux3/ILaRCOTSzS9LVHkNV2fKFhSNiCPIvHueA9pkVchCkllpAC0nVKhx+8I53ZoEaCBU9lShWeWpUtfFJ+Y3EbYeWntIxy8aPMS+003jd4LQt4q1BXTEgCaAoj3k2fqIbUuJoLXba8aY5Yy4ZCWKS6GSjeFWL1RSB5k8+RhkpYIt/uKtjtYxZ/wA5Q4sFuR0xClB7JLORDGQkJB4LdJAVcMfA5HnvFew9aip+DDq+gA3h/Nl5mQLAqHAMN78RcRxSSGNKGlZCQ2YAqFrpDsm19NYHWpigG2dJcPcEbs2l9YjpKnMlaig5EL8FySoBgB4rXG8RVc24sHc5lG5PBI4gWgiUSJnFue++33jeJzsktB2UnXgxKSX+nOF84kBv3G53DeJIDcwfSJcSVnoZarHJNUkn/sAoNBA9misVlXmO/Am7E66HeIpZdXy8haCK4J7kTTZ1FKE9PaWePCApMwNz3+kUTKoNljR/x4DrJtz9ORvaCZs/wjo0LplNMWWCTdg7j57RzkkNTB6WkVNmBKQ6lG3W9+jR6dgGCpp5IDDMQ6jxP2ER9muzKadGYsZitTwH7RDZahvaJvcjKV7IjJtrA6523X429I4qV84DmVabj/f+Y5Ao3mN+jX3iGdUMeQFuuuvL7xBMrQwa9/p/v0gGtqXB4i45g2P38ocNEs9bnMfYzByetwmAJ03M50dSvSzDyEZU1ObKB7CUgn6jzUYidkv+5vr/AIhkNR1KIJY+yQw89/WOEnKSCORjAGjlS9z+AQTjtIOu8TJcsBwb5xGbMbMRseQjg1iQ7t1eCKFTkX0s1oyFc3HEP7Y9YyDYLLyjEzSUqs11lkyxuSbAQwwSi7qX4y8xXiWrio/QaRVcYqVTq1kMpEgBWX+4/YQce0SiGIYx4vk5blpXReGJuP8AJYlodTjeJBQvtCujxYBgbneLDTzgzxKNS5FnqgBnD20EcfouUMwoGBMSrky0xzxx5Ejkk3Qtq8qA5tCSpxS7IS/OGlHhqqg5lkhMMZmFpQlkpEJ6fZpWSKdPkpxRPXf2RAsymmbkxZajMDYQoqZ8y4a0JqaNUXYpVVTpd0LUkj08wbGE9b2sWFZpyLswWnTW7jYs8PpklatoDqOzhmWLX1GsaseeuRMmNPjk3g1eFLBSoKV7VtAWYC/ANFhpa1KUNYs4c30LFhvfcxS5H8OZ6FvKnJSCbA5n+Gsek9lOy3cywZ6hMmdGA8tzzMa/Vi+GYpbfqFsxRORQS5UlWYlrEEZQ3Bn0iOXOVZ2BD+1xJDMRD7tBhts6GtqOkKq1SUyiTwf6xGWWadFIRjJJiSrmnMJd3szlnI0L6AC5iakqRNoq6UFpWqVkm+DR/ECx39kacYazMNSUoJZQ1BN7Fj6QFIpZVOtZQDkmyzJUiwSApQVnFnte3PlDxzdMXJjte0ocvEFzSlIDqc5QOKi51/NYcdncPTOKiqZly3Ol+kVqgE6VOStCCpUtbjwkglJvpqD9Yer7P1alKm08goQq4QpaQQ+oGYhw+kXlKXRTFpaeofLoJQLuSBuo/gEdmulIAIYvFWn4TWJH9XKgAEkqmJYNxykmEYmTZk4Spf8AUWoslMty+9vvwETL/wCn8l2rO0ktKSUrKTyJHygrDptVMTnKzJlnTvCStQ4hGoHMtA2Hdj00gE2oaZO1CdUS/wD9q56DbjBC1rmF3JfjEnL4JuK/4O6vEFgt3lxd2b4QIieo+2rN04+scVFP42OzH1f7PG1S30UC22/pDerJC6E+AmZWBXECxAA1PP4xGqoGoYNt8NTARLGJB6w3rSR2hG8xHhSFKB10A9SYPl4XPWE2QlgBcufgGhTOKnsPjBEmrmJFlHpCSzz6D6aDV4DNGswAchx6mBk4DsqYo+g+kSIxJShcxill+sT9bI+zvTiRjs/LA1UW/uP0jk4FKf2X6kxOmWeMdZCIVzm+wqMURDBZI/8AGmNQQEkxkJ7vkOxUqLtQUV05/eVr0i3orETi48KvnHltbgk4T1TAPefrePSOzYCwghLHcQ3kQj+pEcORu0xnJWULfWLLRYnmFw0V2spihbNBFOVoFrpO3CMjstKpFrFWwJisVlfnmHhDGQVKTYawgrqZcldxYwYyfYkYRVlo7P15fLtDlStbRTsArWnAGzxap07Kc228aIz23M+SHu2IaiTbSEc6nJOkH1WN8njujq0KN4lKKk9i0HKCtoGk4Za9hxjQQHaWH5/aGNaM5yp9nRuMFUlAJY/uMOsVCSzbWwWjw7L4mBVx+0a/WgvsRrBNbPy2hYZWZZIBvFGq2Fj7t2RTq4qcC7G/qYEqMOK0t5xrDpvc1ZTM9ieAl9gtJOV+SgSOrRaKqiyhxHabVoeU9DSKp2TDhdJNsqWHl/3SydBzQbdCmD6zB0sQ3q/1gWslqTNROltnlkl3sQAxSeRDj47QZjuNJXJC5e7h9wQbgjYguDBVNfuU92taeH/4yuz8dRSy1d57KDZQHHT4284puNfxWKnElJHAn7RZZ0kT5akLAIUCDxv+P5R45i1EaecuUrVBZ+I1B8wxjbj3VGfyHodoLr8fnTyTMWS+21+Ueq/wnwAU1Ma2aP6k7wygdRL3V/7H4JHGPPP4ddmE19X3cxRTKQnvJjakAgZAdiSdeAMex4rVhSkoQyUShlSBoGDADkAwhcstOyJ4ovI7fBzX1omLyqsICmBEpJUpQCRueELMarUykKmrLJS2mpL2AGphHjleKhUpEtRIyhSgzAKNwObD49Izx4N2m9kwhOKGdMWpIYE2fgAw/OcT4VIJmZlOw+MFYdhYQi11GNqqQg5eA+/2MN/It1wFz5YUHSliNbWgBY2YROqvdHdpUxV8B1gpdDky3zPw5awsl8HJ/IEikDaRL+mtHZVdhBdNKd35wqVnNitNNeCU01oKSgCMlTx5waOcmaTJtGd3E5mARwZsGkJbOO4jI6M0RkdSBbDv5VIRdSQqODOQ47sBDbgRzX1gHDpHNFOf3RGTI+hYLthmITkqZRUHGsMKGnCgClQIO0ATJKGdS0D0iKVVSUaTkJPIwib+Bm1RZKSXlPKF/aZAKRbeFyu1UuX/AOUK6AwqxDt7JWkpUFdQIuk2qommlK7LDhuCpUUqB2cQ4mIGUudI8ywz+JCJRyrzlL2IBt5RYv8Am1NODonJc6glj6GDKDXQb1S5GEwhJys5MG/pU93mZimFtHjUkEFak/8AZxBddj0hSSBNQ/8A2H3gRVIeTdhuCTAol9oaz1NfaKx2aqUqVZQILsx+HziwmWW4jnF43RDIlrKz2ixIsdQ+h5/7g3sjiSZ6SCfGmyk7j/B2MR4pLStJSw4GF9BgSpEwTEHxJuOYOqTxBiXDs1OMZY9PDLFjGEpUkhQBiPC8WJSqTMPjQHSo6qTo99VD4v1iesxNMyWFDW4IOoI1T108opGL15UpgtiGKVp908U8R8/OH/3XEnjg5wqfQViteymSWYn4Wf8AOcVvFa9dPMRMF5Mw5Jidgs2SseVubCOpFT+oBXYLSopmJ4KGrcjqORgqtw/9RTTJRsSnw9RdPxaKQS4ZeUqSokSGUD6f7iofxLwpNp4F7JPPh8PlDjBa4zKZBPtpdChwKbF/haCMYwk1VItBPiHiTxdNx66ecNjdMXLHVBlI/h9j4pp6iqwWkpfhu/wi+/zRLFRWAk3dwzcXjyc0JBsfX7wywrCFz1BLkje9obJCMnqszYckorRQ7r+0C58892WlJBSj+59Vl78hy6w4wLDgGNi51+nKCZWFS5SQEBmAzEDU8bX4wXQpQj+oogBjmOzDVzuH83hG7NaVINq61FMjNMID6cTyA3MVVOIGbMUvQH4AafnOA8Yrv1E4rL5RZCeCfudTGSkKIAA8hAYqVBUuuaYGuBrzi2ipSlAULuIpcqoljwjxHcjR+R3hpInlSgQ7J0gcDVqLJ+gIYmxIeJ5ZaIpVSpQAPDeEtZ2llhZlpUFEWLaA7+kdXwT/AGY+Qh08ySfUwNPp2LiIaTERljubUg7wGcuSOaSDaIypTxIicHiQzhC0c2RDNGRHNrQDG4NAsrq8QmKcqW/nHMvEABdR9TC4ygI4EreLWvgj6D7YxnYsltzAy8UPuiB/1BTZhBEmouH9INCOCXZx+qnK90xkygnHgPSGSJ5IYR1SYWtZV4iw6xyEdC2m7JLmKYzUh+EE/wDBUOxmEn84xaMFwROpU3zhoeziR4w6hz1ht/km9PwVuk7EyQPE3mo/IRtX8PaVRupST/aX+cPRhAKrJIPmfXhDjD6STTJ7xYzE+8q6QRe24iU8qx7thUXLhFd7P/w5nUs4TZdQpMsHxIUnxEC/su3nF1TjsokoM1KVN08728oq+PdsUkWUQnb9x5J4CK/Tyu/vOV3cvaWn2lf9jGD8qcpXWxsjg0x93JYantH3c0hX9Rt5d38tvjFrpq1M2UCi4I6EdRsYpcqukShlloYDgIz/AJV3ZdKfznBWZ3xsVl7q2GdbLVLTMVMUwLnIwZQAFx/c3rpuIq8xBJzJOYO78334dNotNHi0usDEZJjXHIXBSdxu23xhFXYYaRSpjlYWfGFb8+APOKp1waYSUlXYnoagya11exPZJ5LHsn1cf+0WOTUsrzisY+AuW6C6WcEfmrwxpqnvZCJmiiGV/wBk2V6s/nFVLexXj6NSJOSsnoT7M0CaluJ8KwP/AGY+cPcDw0rBBLKu2jONjxitVE1Rq6VUsZlEqSQ/tDKSocrB+sWGlxiWJqglRCwoqyEEKB1Ibe76cRFk1qtkZfp0rk85xnCyKtcpKXJU6RuM128nI8ouuC4IKeXl1WbqP0ESzMNPfrqVJZa9AfdDAAddz1gtM9CUlayzfnn0hG7e3AEqVkE6V3aStRCUgXJLBopmI44J/gleGUkm2hUf3K+g+sEdtpy5yEqchOZggaHmecVOXTpALqIOzPeLQgpRtGWfkOM6osdGpCLrIHLfyG8D1Fcqaph4EcBqf+x+mkVpXtW29esM6eeoswDwXhfQY+Un+ofUmF52CbQwkYlLp1ZVLS+4cW6xUZ2OTWKEltjlF+d9RACZNr6mB6T7G/JT2iX7tB2zBAlU5dSk3WNEvsOKm9Io6cEW7gkHjG6YsQRteLhKkghxoR/mE16RZR1biWhl1KGZbjmIdSJk9r5fjE8uTBKJbRKU7HimuyOQmZuoeQgk076knzjqWIkmezCXYWKzIHCMgjLG44JVp6r2iampVzLAj1juVhuc2+EP6DsqQArvAl9ATGrYnOXyK5XZOcbpS52Y6wwpOx86xmMl9nENV00yT4hUeFJuw+cHVSkTEAmeyiNQLebwxmciClwFGZKe8ZL7Xh3MoZEhPhzP5l/KKtLWoFOXOpL3OjseUMZuKFR9kuP3P9Y4Xkay8ilApSb6j816QxnywEWdP5wgHC0zZniIyI4gso22BjeKLy7FR1AIYjmovpGXP5CxrbkpjxObNT8a7oOnezj2iRy3im4tjEybMytmXsgaJ5qgufVTZ6iJdzoqY1gP2o+8E0mEqky/6SCqYpQSCQ5JIJcx5rk3vL/o9GMYw2XIrpcHKTnmeJZ3Og5AQf8AoFM7MOO0HHDJomFDMQASpbuonhsAOEdz8OnZ0ZbAjxHRLvs+sLrk3udaB6LBEqWl1jXbhv8ACGGG9mJS0AlROvo9vhAVTh6ZMwjvAO99i9kptnL8XcAQ2phLlJACtOccpNsSXGwXJ7OSUMQC40L3jeM4WmchlXbb69fvAS8XGgMaRiXMxSMmnsLFyi7PPq5XdzVIQnNLVYp08xwMHYNKKRNR7qhnR1AZQ5Fmt/bFgr8NExYmBLLBdwLHkRG5OEoBUshy3hDGxNi56PGn1ItGx5Y8iXCTlq6VZ3UB5TAU/wD2j0Cl7KolqmKL94s5lrPD3UJ5AN+aVVOGh0kIIyF0+r/OL/jNYkZSpQS4zMd7PFMU4zsx5pe9aeyp4vTZF5XsRmD8tXivTaZc5QYHINGzX5njDeqrBNmErOp0BFkjQF+NyfSGRVKQjMAkAB3ZI03sOsHJJJ6YglJrZlJ7TyAiUlJLG+mu2x84p0yW9wPrFsxlK6mcrKDlGUDMCw3DDixB842OyQlSkzZqgxNku1joSBdify8bsS0QSZ583qlZT5shhoAeLfOBZaSC13ix11KnRLdB9z6wpmUxIcA9YtZOgaXObXz4wNPUAbWiZUljeBahBeAwp0dSZrGLn2fnZ5TbpLfUfCKIkxaOylS0wpPvi3UX+TxkyxN+OVotKExNkjpEq0SiXGcazlKY5qbJEFok/nxjiqp3YNHAvcAAjUGy6BTaRkC0Eq1EtbNnbkNeUEClUs6q84uNDR04AASHG51BhvKpZaBmmDbYRuMkpFVk4WruwkOp9VD5GB6bDFqmsQQkcR5bRb6rG5WQply24v8Ab6RNQViEpSlMorJudNS9r9IN0TtidMpgAEm1gAOnrDjC8GSxVPUDmumWoM3U/FoIqlr/ALQdktboFCAFJLMHBOvRn8A96MGbyK2iXhjvkOxPGwHAawuVNlS2/XlFXnVEyrLB0yibqNivpxEcS5XerWqYGRLSVJknUmzKmcW1aHeG0MvKFzCVKNzZ/IPYCPNabds2qoLYJoMNISEpyJA5h/hDA4WoJYlwdsvDQgvqOMRpqZaGyygP7lFL/nSIqvGZe7HmSw+MG0yXubCu9UBc5+e/QjQ+kAijlEqStR7tfuKd0nfIrUdIXq7RJKwiWjOo7JdvW0R1+LBKpaFMpcxQSlCdHfdW4G7WhtwqLOcTwXvVSZP7c4Cxdk5fAtQ62PnBdPgplpShSgCC9i4V5EORyjulxQCfMkpKQsJCg+p1vl0yuBYbEGE1Pj686gsEqzF9CbWZ4SSk1RRWxpKwUGpmFQyIUGCDqHSxUBsHuIY0OGJSkBQGZrwhn1cyZMQs2yBhx8zBBqVH3jBigSTfY9WEDhA8ysliFBUTqSY7kUaphKU+Es9+XDnDNiaQidiKNhB+JTBUUaFqAcEpOawseOzpb1hbLw11oADKGo1exBI4h2PJuENaTDz3FRLUoOVZ0oPupYS3IGgJBVFcPLXymLkpU/hlYRhoSRlJSf2n4MdPnElVLJYTQpJ21KetgA8N6HCe5VkzFYZ1OP6ZPBjoekOZ5ld0oKSCgC6VXYcidR8YWGVx3DOnsUWfIyMQN/avbrlBbqWjifhomAtMSSdnsfXVoJlzVSkickPJUSNrXZnZ9bQJiyErCp1OllN4xYjKBfK9hZo9PD5SntIzZMLjwJk4GlCllasqWYMDc6Qjm0wExQAOUaPq3NosNDikuZ4Jpuo2OYkgc8qWA1iWpppEkkZ+8J91P1O1mtryjY3RAqNZQKdyGPPf8F4WVdKR/iLhUYDOnJLJyJF/E7m3NyYSz8Fmpd02HO0BMLRWzIvBVFOUhQUNUlxDFOElzmsOX3iWmly0mwvxOsJNqi+GLsv+DU6p6UqQkkEA9H4w/pey5PtKA5C8Iv4cVpGeWeDj8/8AlF7BMYHyUm2nQLI7PyxrfrHczD0BWggtBgQru8CXBNN2bVTp4D0jI4VM5RkT2H3POKZK1LSXsGJIt56fjRY6eQF3Wp0n3jpbbV/9Rxh6ZJTqnS+m3IbvvD2hTIUE5lJAb12cHQDWPVRkkxBMwqY4WkgIB3VYu54vt8d4seH0wSlKUrCbByzkka34a6Qrr8UpyApBU4BQEghixIdQ3Ft4gRjX9VKSzISMzWBO12dgGEQzQc1SY8ZVyOKmexAZRIcpGijYDMdpaddb36QnVja0ghkrQl8ytEJbRIWr2jA2IY6gq8KmzM6VPYgh0qUbG8GppxNKdM1koCh/TR/cECyjp6x5c8Uou5GyE4sFl4gmaykqIWzgKsWPAnUeojpK5iNg3QhuguPSC6zsjclRU6rZ2zTl6FkD2ZaftvDDCaVUslC0ial7gF+6S3vzCwfkIl3RTUq2K5PplTNVE8syh8A0QLw0JFteWv8A8lOYva8JkTU5pbX0GmhY5T/sQtVI7kspOceih9FeUHSkrQFkvYT0lJ3BmS0JKpgSVHchKQHJOpUo6DgPUajwtalpqDZeiS2YgaPewGujdIthnS1L76WcsxmVbVuI1B5wPMnEl3b/AKpP/wCYRulQVKxJJwRAmzSQ06X484Ki7B3B1BY6F9IPp8CQtZmZsq1+IgsUl90qTsekEGQMqghwV2Ws3U27D6mCZMpCCJYIUi+W+imseT3HmI6Ld7glLbY4/koFi/Xb10jhWFp2BPTT138hBMuYoIWoXUVKEsO1gcozcrE8wRHCEm2cpTM1dA8B5EceYY9YZiJsgGHdB0+5iWXSlJcXLEXvr5xOKg5shHiZ21BHEcRG+95ekDSjtTBRTlM2WUObjMvTKDZTDc6hvnDCjmkzFoynKpLZ+JIZiDcgFmPNuccSLq1Aa/i0LbbQKurIWJks+EFlpDEEbsdlAsW3ZoMJaJJoDWpNECpZUoKnKBKSSkAsAObM5aE2L40tby5AcmxV9ob4XgSiuZOWkATJilIQSSACTcgC77DgBAWJS8lQcqlqzaplyxYi1ydI50nRSLVjWjpgqSJZSAFoLgaBYYKbrrFVwqpMqaqWVCxZlKVfTXUb/HnF2o/ChzZgTf8AuYAfAxR6MqmVaijP7X/jZ9R7hIJ3+PKOxs5b2Ju0+DplTysP3amWyVBIGd7JOmrt5Qb2Jmy1zfZAUrwpUsLN9GBcgekFfxApxmkp1JllyQzkFLOlrG+mzmK1hlUZcwKIzZT7AASD1389uEe9ilqxps86SpnpVXIALFLln8Kjd+TQgxiUFJJKQ7aAW9R6eUPZlUnJYKUS3hKlKAOuUEhyNuEAdwZgUGPI9fpp+GAzonn9XJIuB58/z5QtQk5tIteJUl1ANYfG1oSGlIvZvL/cSb6PRwpXYwwDEjKnS1c2PQx63LS4B4h/WPGJf5+ekepdkcUE6nS58SPCfLT7eUZhvKhVSQ5UmxgMS4IqakBMALrkjfWFmzJFBKECMgX+ZJG8ZAoO55jTSHS4OwBLxP35TYEKHJ4mpMLAQ7sPteIahIzf74dL3j1UzO0NMOmhsjC7sS+9y4Gu8MpFB3iiokAi3W5PEX+0IP1KnS5sQQ2g3bztBlAtgCSoZns7C+/IawbEaGFV2czOSU3LgtdmLDXj84a4fgCZbHObM4On58ogwunGQhUzMxdncgDa1vWHdDKCv2kE3L7AFvnCONg1BZrEsA5zAFO7F7WI3MRTQdAkWYpTpLckOs/uL/ONrkNun/G31vAyasuT7TauA7HxHxPbU2bWMWXxlLjYrDJRxV0ywc5V40i85fsIcNllIDPw84XVGIzZaQFpKkWSkLH9WYrchAukdYsdFiCVsoCwuxDnhZht8r2iWbhwLqBKSp86heYbewlR9kONvSMM8Djv9+/dzTHMuGVuVSd6TlOVYsQrUHg4iSZTz5ftpccR99PlBa8KKSnwMysyJUvQn986YdeNzE8ivmJsSFpS5mzDaWn+1JN1EafaIp1z9+/5KN3wK6d1KFyG1AspiOB2iCtpFIT32mVXhFiqx3A1c7cLw4M+RMSlRBlZ1MnMMuY/2vq+xEcKmGXooKHP76/OGdPs5NroGnPKnZSSrOPalkEsDZ07C+rxiKBUxZVMLJlkFAWQ54uxA263EFJxdG4KfL7RyvEksoBQLtq9m8xHNAt/BPImhU8EP7KrbM6VFjpZQT5E8BGUWHEIOXUlWY3fMouojo7J2AD3eFasRSmaMoOVic5O7MAyS7G7mOh2hU6kpR4QbKfK78QQ7vuNeEcn8nOL6Gq5iSsy9wHv9tT1jc2Q6yosyUnu0JYJCv3fPo8I5NcoXOUqOpA1iT9VMVoDAdPk7S1wEgT/ANKiWVpTNSwExKiCwNntctbhC6Vh6QsrmrM6YSDuAODtGqicEgmYsAC5vAZrJkxKO6SUyphKRPYEBWl06i/G/WBocii2C+0naDIju0kZlWf3Q7C5Dtawgfs7heRjMS5P7wDspjLnI189n4xPh3ZpUskrZM0jxOc0qaOIB3+3uvBNdWJky3ALEgBCblSlFghA3UTYD6CNMMXSJyyJKkVrtpWd5UgftRq/7i58I4JSPURBgeFiYpLC7gkkAht1ZV2OwYvryMQz1KJSWBUp1rb962CmF2SkFKAOCHOsWLD5AlIKleNR1Ie2YDwpVuxzJIT0O8e1CGmKR50pbk9RVS0W3Di1tHFgA30gaViSczp43sLE82bT6QPiGHus8CAQ+351jdNgxKElx+08bcoRqhosXdp68AkAPzBvzHyiqV9URw4vzi6Yn2dDEE9L/KFdd2cTlSWdxrYs1/X7GJypGzE30VEVajFv7AYkpMxcsk+LxDqLfnWFC8LCSWBbiYJopndKQsWKT+fnKM05K6PQljcsf8HodShZAF4hRh6iR+aw8TNC0hQ0KXHnHcpO8Se7PP1UhMcKJjIeywGjUHTYus8gmYgeNmfje32iCprSdzbgbc/OIpspDal4iXTWePQvcDhsTzKrMwyl+N/hBFHOOZrkZbAnTpAsqSoMOW/oPL7QRT06sw4w9kdIykU803QoXLsTdumn4IstLVTQllFifhz4/wC4TSlkttZ32tz+0ZMrS9vaDC76Ptb8eCyfJcaJef2uI0JIOljdtd4aTGKWCUjoH+EUqg7QIDhSmYaX49IbUvaWUm5UCLs/B/hAA4sbCn3AKU6kpBfYPwHx01gmmqSkEZnuCCQHfcH92jPrzhCO28sKYJVw/H8/hAU7tIzBAb/s3ow+8BwQFZcpdeJmeWmxZnUQ54jV9HvzEQV5lsPC6UBxLZkgm7rTb0Ijz0Y5NOa/i5HU2212HLSNGvnFwZije4UXGmx2u9wd4y5PFUuC0ZOJZFz1LKVpKVzV++fZlp08I2Ov1NoVLp05XSpaJMtTqmD25y90pd2Tx/DEtEvwsCUkvcl03v4SWbXRzDmholnI6QUp0UVAhyANVMSS56+cYpeLOPVmuOeIgUmelKR7U6aoGXJb2UHdauP5eJVz5meaMqFJkpzLmAkJdvZFrqf5RbpdJlK1lLLX4QpnNw2o0tt14wvnUcky+5ulAWFrvdQLM5Ou46+TylBrlDrKmJKOoUtUlJknNOSVhyLJAJdfAEBx5Rz/ADUd0JqaclJndyPZBKmfNr7PP4Q+RMllc2a7KmSxLQ7MgFLsRseX2iCaiUmRTpA8KJgJvutOrjXjzs2ohdIdavj792AptVOCqpCZaAadOZ3svSwtbXUx1LpJsyZIEycUy6iSSCgAKTNNm8TuASNrweuuliZUKb/+gym4ZiAx87fXaB+/m5AhMo/0iQg5SUqGpIYW2I5w8YO9l9v+hXPb78f2bocORL7qcEPOkkyJwUScz+/f93yPKDVVcqSTLQl5M0FkswSWLhtRfThfrAc39QtSlZGcucykpcMA7XL+0HbaBhgq1I8c9I8Quh3YDS+u99bPvGyGCb/YhLJH+SPFO0KUAIWpw1g4cOw01SLAuzcIQHv6opUhLXV475AFW8O3st4mJLnSwh0rCqdBACDNYF81xx97Um2zw5/miEgAgJ2ZLbWYbRtx444+OSE3KQmwbCu7SrOEmYDZQsBoCAk6eFvP1jhbgnMQoEg6sC2gGpfW7wH2txZVu7JCXu1jZrc+L9IrVHjCyoZ1KIccXH4IdzDHDZ6YKhCkJuQWHI2P0hPNxDJN1Kkqe7gDNx01f6xXJ58RAJ1DsWducaXXE2Y2Lhi7cevrEnNFo4GWiqq0zEkKLFvK20UuZi4QVDKRew00tpElUtRByk8W2uPn8LQEjCVK1v1iU8qo2YPHp2yefjZUPZ9OHDlAgqXLbGDZWEteJ1UIDNGKeWB6EI1siydkMUK5BQTdBbyP4/nFkSstFG7Pz+5qEv7K7Hrx+R8o9ECdIaLUvcjyc0dEqIkoLRkEKVGRUzniCVp1J9I6mYgQGA9YilSneJFUilWSPvF00eg0cpr3BfX7xLTYgoXD+j6XjJPZ+YWADROrCsmq78P8xXXEyvG2C1FbMcsW+Wv+ojp65aTxv5wQunOrO94g/RKe6d4bWiXouzS6kqJP5qN9okNYQzaBvofnHdNRuSMpvGDDlFQGVrQdaO9Jo4k4qoFgHtz/ADcw4TUupCizOQeP+PzlA0rBVM5s1x5bPBEjDnYvoW5DT8eO1oCxMPkd0buz23GttNtDflvpDbD5MlOYqTre5e/Dld9OER4bTJv4eGz6Zhp0J1dngamV4im3Bjxvzs3HkLXaBrQvpseGq7oJfI1mA2AsE8i28djGkZS2UBLGw94DUAdS3WK8uoKyyleLqdj6/wC4FVNQlVydjbj5/loVzGWGy3YT2gUVO+UEMASQAR+MOMHqxQzAXctfwkgnXcM/T5xQlVySBlUSQXFz84Z4ZjAHEfFvqNIX1FwM/HfJZO9Wkn2S72WLszFymxta+ukFIqVEOUp4WCNrgXTCiTVIWXzeLlw2/DEwzly6SNrMWPODqRP02HTcZyDQjazP6hjAS69RL+Mv/er1Z4HTRsC6umvxgmROS1gS25+0KsyH9CuAeeqYp+HMk2Aa7mBJ1OSzquLgkBh0SLecPM4UNummn4IDmhJ90G2m0JLNFdjxxsXUCVkKSbl+ACW4+t4irKVY3DOxG1+Ifn6Qw/SqaySNxlB+0cSMMm/tPBunUi0R/I+C3prliGvw5SgE6pAuB9OLQF/x5r/l9ouyMFVrlD7kl9vON/yBSjdTDgCW52b8vEpZZPgrGcY9lIq6EszX4v8ACI6enKN7x6BL7OoAv9fmTG5PZ6Um4F/L7RFyylV5GJFMp6EZdCH11glOHm2VHq/5pF2l4fL/AG/E/eCBToGiU+ghVim+WI/LXSKX/KZh90C7ajU34xyjs9Na6TdtjZ/KLwFjpEM+oFrx34y7Yn5k+kU3/isw6BiLh8uvrw5RcKQHKkK9oAAtxGsQCrTeOU13ARbHFQVIhlnLI7YaS8ZC9FWrhGRSyVFEFCkC9ugiBKwDaMjIkmz2EbM9WuoO0bKbOW6RqMhlJnOKOTOIskMWiEhfvG8ZGQ6k7F0o5GZLtq3wgiRVG4KR6/gjIyHcmJpQdISZhAtbrrGqugUxYht/SMjIRyYvdHNOiYAAFEvYX/LcokNIs3UtlH9obdrmMjI6GSTdAnBIhGBrUo3BPHSDEdlidbFyHtrGRkIpvcEnXAfT9mAwA4ajgesSyexxBtbz9dD1jIyOTbISySQVTdmghRILHz8rNDimwWzFZ6sI1GQ8Fb3IzySDv5LL3BPUxkyglpBOX5m5tG4yLShFJ7EVOT7BZdIkaJHoIkCfjGRkZUkWtnR39BEgSw+EZGQ6FZxMIjkzQIyMgM5EMyrAiFVfewjIyAOkaRVq2EbdZjIyCgM2ilVudo5m0NxeMjIPQL3MkUID+cEopgE+UZGQUBskTIjUZGRShLP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8" name="Picture 12" descr="https://encrypted-tbn0.gstatic.com/images?q=tbn:ANd9GcRmUwr39JdyXqNgsRR3Tyz2_g1y2fR-KshpQYqf0ARIh6XQCGRK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8641"/>
            <a:ext cx="214312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0"/>
            <a:ext cx="789008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b="1" dirty="0" smtClean="0"/>
              <a:t>Sodobni načini prehranjevanja</a:t>
            </a:r>
            <a:endParaRPr lang="sl-SI" sz="3200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15616" y="1052736"/>
            <a:ext cx="8028384" cy="5472608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sl-SI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Potrebno prehransko izobraževanje, </a:t>
            </a: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tako otrok kot tudi njihovih staršev,</a:t>
            </a:r>
          </a:p>
          <a:p>
            <a:pPr>
              <a:buFontTx/>
              <a:buChar char="-"/>
            </a:pPr>
            <a:endParaRPr lang="sl-SI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Velik pomen in vloga zaposlenih </a:t>
            </a:r>
          </a:p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v varstvenih in izobraževalnih ustanovah.</a:t>
            </a:r>
            <a:endParaRPr lang="sl-SI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porabnik\Desktop\splet slike\zgibanka\P101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81128"/>
            <a:ext cx="273630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porabnik\Documents\slike ohranimo cebele\DSC_1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5" y="4581128"/>
            <a:ext cx="25557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porabnik\Documents\slike ohranimo cebele\lepocvet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581128"/>
            <a:ext cx="25557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www.davidek.net/sites/default/files/hrana/macdonalds_healthy_meal_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476672"/>
            <a:ext cx="203578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zenska.si/files/2012/03/photoxpress_7791071-660x44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04664"/>
            <a:ext cx="2434073" cy="145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lisa.si/media/cache/upload/Photo/2013/06/07/l24_4_nezdrava_hrana_sh_i310x413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548680"/>
            <a:ext cx="2771800" cy="338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210146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olidFill>
                  <a:schemeClr val="accent4">
                    <a:lumMod val="50000"/>
                  </a:schemeClr>
                </a:solidFill>
              </a:rPr>
              <a:t>Čebelarska zveza Slovenije pobudnica projekta </a:t>
            </a:r>
            <a:r>
              <a:rPr lang="sl-SI" sz="3600" b="1" dirty="0" smtClean="0">
                <a:solidFill>
                  <a:schemeClr val="accent4">
                    <a:lumMod val="50000"/>
                  </a:schemeClr>
                </a:solidFill>
              </a:rPr>
              <a:t>Tradicionalni slovenski zajtrk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15616" y="1196752"/>
            <a:ext cx="7818072" cy="54006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Spodbujanje uživanja domače, lokalne hrane,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Spodbujanje zdravega načina življenja,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Izobraževanje otrok, 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Skrb za naše okolje,</a:t>
            </a:r>
          </a:p>
          <a:p>
            <a:pPr>
              <a:buFontTx/>
              <a:buChar char="-"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Medgeneracijsko sodelovanje…</a:t>
            </a:r>
            <a:endParaRPr lang="sl-SI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5" descr="PB210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331566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SCN05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73016"/>
            <a:ext cx="4247778" cy="302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267744" y="6396335"/>
            <a:ext cx="5040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Mednarodna nadgradnja projekta</a:t>
            </a:r>
            <a:endParaRPr lang="sl-SI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Hvala za Vašo pozornost!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4098" name="Picture 2" descr="C:\Users\Uporabnik\Desktop\splet slike\CB_K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47800"/>
            <a:ext cx="54006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115616" y="6453336"/>
            <a:ext cx="60489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Fotografije: arhiv ČZS, internet</a:t>
            </a:r>
            <a:endParaRPr lang="sl-SI" sz="1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6304744" cy="21602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sl-SI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/>
            </a:r>
            <a:br>
              <a:rPr lang="sl-SI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</a:br>
            <a:r>
              <a:rPr lang="sl-SI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</a:t>
            </a:r>
            <a:r>
              <a:rPr lang="sl-SI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endParaRPr lang="sl-SI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052736"/>
            <a:ext cx="8322128" cy="554461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naravno sladilo, poznano že od nekdaj,</a:t>
            </a:r>
          </a:p>
          <a:p>
            <a:pPr>
              <a:buNone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- človek ga uporablja kot hrano in zdravilo,</a:t>
            </a:r>
          </a:p>
          <a:p>
            <a:pPr>
              <a:buNone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- eno najbolj kompleksnih naravnih živil,</a:t>
            </a:r>
          </a:p>
          <a:p>
            <a:pPr>
              <a:buNone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- uporaba brez predhodne obdelave.</a:t>
            </a: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None/>
            </a:pPr>
            <a:endParaRPr lang="sl-SI" sz="24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buNone/>
            </a:pPr>
            <a:r>
              <a:rPr lang="sl-SI" sz="21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sl-SI" sz="21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 po EU direktivi in pravilniku o medu (2011):</a:t>
            </a:r>
          </a:p>
          <a:p>
            <a:pPr algn="just">
              <a:buNone/>
            </a:pPr>
            <a:r>
              <a:rPr lang="sl-SI" sz="21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Med je </a:t>
            </a:r>
            <a:r>
              <a:rPr lang="sl-SI" sz="21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naravna sladka snov, </a:t>
            </a:r>
            <a:r>
              <a:rPr lang="sl-SI" sz="21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ki ga izdelajo čebele </a:t>
            </a:r>
            <a:r>
              <a:rPr lang="sl-SI" sz="21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Apis</a:t>
            </a:r>
            <a:r>
              <a:rPr lang="sl-SI" sz="21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l-SI" sz="21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mellifera</a:t>
            </a:r>
            <a:r>
              <a:rPr lang="sl-SI" sz="21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iz nektarja cvetov ali izločkov iz živih delov rastlin ali izločkov na živih delih rastlin, ki jih čebele </a:t>
            </a:r>
            <a:r>
              <a:rPr lang="sl-SI" sz="21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zberejo,  predelajo z določenimi lastnimi snovmi, ga shranijo,</a:t>
            </a:r>
            <a:br>
              <a:rPr lang="sl-SI" sz="21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sl-SI" sz="21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posušijo in pustijo dozoreti v satju.</a:t>
            </a:r>
            <a:endParaRPr lang="sl-SI" sz="2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043608" y="3068960"/>
            <a:ext cx="410418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Med je popolnoma naraven proizvod, ki mu ni dovoljeno nič odvzeti in nič oddati.</a:t>
            </a:r>
            <a:endParaRPr lang="sl-SI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115616" y="2852936"/>
          <a:ext cx="4016415" cy="1728192"/>
        </p:xfrm>
        <a:graphic>
          <a:graphicData uri="http://schemas.openxmlformats.org/drawingml/2006/table">
            <a:tbl>
              <a:tblPr/>
              <a:tblGrid>
                <a:gridCol w="4016415"/>
              </a:tblGrid>
              <a:tr h="172819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Picture 5" descr="kozarec 1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04864"/>
            <a:ext cx="3563888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Nastanek medu</a:t>
            </a:r>
            <a:endParaRPr lang="sl-SI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4" descr="sad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764704"/>
            <a:ext cx="4320480" cy="342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155_558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081" t="32974" r="24263" b="32832"/>
          <a:stretch>
            <a:fillRect/>
          </a:stretch>
        </p:blipFill>
        <p:spPr bwMode="auto">
          <a:xfrm>
            <a:off x="4860032" y="764704"/>
            <a:ext cx="428396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otnik 5"/>
          <p:cNvSpPr/>
          <p:nvPr/>
        </p:nvSpPr>
        <p:spPr>
          <a:xfrm>
            <a:off x="3059832" y="4221088"/>
            <a:ext cx="3630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Delitev medu po izvoru:</a:t>
            </a:r>
            <a:endParaRPr lang="sl-SI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43608" y="5157192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cvetlični med ali med iz nektarja pridobljen je iz nektarja cvetov</a:t>
            </a:r>
            <a:endParaRPr lang="sl-SI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4932040" y="4919008"/>
            <a:ext cx="4211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gozdni med ali med iz mane,</a:t>
            </a:r>
          </a:p>
          <a:p>
            <a:pPr algn="just">
              <a:defRPr/>
            </a:pPr>
            <a:r>
              <a:rPr lang="sl-SI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pridobljen je predvsem iz izločkov </a:t>
            </a:r>
          </a:p>
          <a:p>
            <a:pPr algn="just">
              <a:defRPr/>
            </a:pPr>
            <a:r>
              <a:rPr lang="sl-SI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insektov (</a:t>
            </a:r>
            <a:r>
              <a:rPr lang="sl-SI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Hemiptera</a:t>
            </a:r>
            <a:r>
              <a:rPr lang="sl-SI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na živih delih rastlin ali izločkov živih delov rastlin</a:t>
            </a:r>
            <a:endParaRPr lang="sl-SI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10" name="Raven puščični konektor 9"/>
          <p:cNvCxnSpPr/>
          <p:nvPr/>
        </p:nvCxnSpPr>
        <p:spPr>
          <a:xfrm flipH="1">
            <a:off x="2771800" y="4725144"/>
            <a:ext cx="576064" cy="432048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konektor 11"/>
          <p:cNvCxnSpPr/>
          <p:nvPr/>
        </p:nvCxnSpPr>
        <p:spPr>
          <a:xfrm>
            <a:off x="6588224" y="4725144"/>
            <a:ext cx="360040" cy="288032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Med in zgodovina</a:t>
            </a:r>
            <a:r>
              <a:rPr lang="sl-SI" sz="3200" b="1" dirty="0" smtClean="0">
                <a:solidFill>
                  <a:srgbClr val="000000"/>
                </a:solidFill>
              </a:rPr>
              <a:t/>
            </a:r>
            <a:br>
              <a:rPr lang="sl-SI" sz="3200" b="1" dirty="0" smtClean="0">
                <a:solidFill>
                  <a:srgbClr val="000000"/>
                </a:solidFill>
              </a:rPr>
            </a:b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052736"/>
            <a:ext cx="8250120" cy="51956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sl-SI" sz="2400" b="1" dirty="0" smtClean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   Pitagora: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če ne bi jedel medu, bi umrl 40 let prej.</a:t>
            </a:r>
          </a:p>
          <a:p>
            <a:pPr>
              <a:lnSpc>
                <a:spcPct val="80000"/>
              </a:lnSpc>
              <a:defRPr/>
            </a:pPr>
            <a:endParaRPr lang="sl-SI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   Stari Grki in Germani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so dojenčkom takoj po rojstvu dali malo medu kot simbol naravnih sil od katerih bo odvisno njihovo življenje.  </a:t>
            </a:r>
          </a:p>
          <a:p>
            <a:pPr>
              <a:lnSpc>
                <a:spcPct val="80000"/>
              </a:lnSpc>
              <a:defRPr/>
            </a:pPr>
            <a:endParaRPr lang="sl-SI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   Hipokratovo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najljubše zdravilo je bilo med.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  Zdravil je zagnojene rane, ga priporočal za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  mazila in uporabljal pri vročici.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  Učil je, da med hladi kri in jo redči.</a:t>
            </a:r>
          </a:p>
          <a:p>
            <a:endParaRPr lang="sl-SI" dirty="0"/>
          </a:p>
        </p:txBody>
      </p:sp>
      <p:pic>
        <p:nvPicPr>
          <p:cNvPr id="4" name="Picture 4" descr="pitago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221088"/>
            <a:ext cx="313213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3744416" cy="313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9" descr="Sl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140968"/>
            <a:ext cx="36004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porabnik\Desktop\cebelarji brosura\DSCN2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460851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porabnik\Desktop\cebelarji brosura\DSCN27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996952"/>
            <a:ext cx="2512591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porabnik\Desktop\cebelarji brosura\med\kozarec 1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887200" y="-7543800"/>
            <a:ext cx="8778240" cy="5852160"/>
          </a:xfrm>
          <a:prstGeom prst="rect">
            <a:avLst/>
          </a:prstGeom>
          <a:noFill/>
        </p:spPr>
      </p:pic>
      <p:pic>
        <p:nvPicPr>
          <p:cNvPr id="11" name="Picture 5" descr="kozarec 17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140968"/>
            <a:ext cx="23042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Desna puščica 11"/>
          <p:cNvSpPr/>
          <p:nvPr/>
        </p:nvSpPr>
        <p:spPr>
          <a:xfrm>
            <a:off x="3923928" y="692696"/>
            <a:ext cx="936104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Leva puščica 12"/>
          <p:cNvSpPr/>
          <p:nvPr/>
        </p:nvSpPr>
        <p:spPr>
          <a:xfrm rot="19994543">
            <a:off x="2123728" y="2780928"/>
            <a:ext cx="2520280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esna puščica 13"/>
          <p:cNvSpPr/>
          <p:nvPr/>
        </p:nvSpPr>
        <p:spPr>
          <a:xfrm>
            <a:off x="2555776" y="6021288"/>
            <a:ext cx="1224136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esna puščica 14"/>
          <p:cNvSpPr/>
          <p:nvPr/>
        </p:nvSpPr>
        <p:spPr>
          <a:xfrm>
            <a:off x="6012160" y="6093296"/>
            <a:ext cx="1152128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051720" y="188640"/>
            <a:ext cx="5904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POSTOPEK PRIDOBIVANJA MEDU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Sestava medu</a:t>
            </a:r>
            <a:endParaRPr lang="sl-SI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908720"/>
            <a:ext cx="749808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Voda</a:t>
            </a:r>
          </a:p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Sladkorji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(fruktoza, glukoza, saharoza, laktoza, maltoza);</a:t>
            </a:r>
          </a:p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Mineralne snovi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(B, Ca,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Cr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Cu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I, Fe, Mg,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MgO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Mn, Mo, Na, PO4-3, 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Se, Si, Zn);</a:t>
            </a:r>
          </a:p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Encimi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invertaza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diastaza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glukoza oksidaza,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katalaza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);</a:t>
            </a:r>
          </a:p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Hormoni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(acetilholin, rastne snovi);</a:t>
            </a:r>
          </a:p>
          <a:p>
            <a:pPr>
              <a:lnSpc>
                <a:spcPct val="90000"/>
              </a:lnSpc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Protibakterijske  snovi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(glukozna oksidaza, vodikov peroksid);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4" name="Picture 2" descr="C:\Users\Uporabnik\Desktop\cebelarji brosura\med\m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861048"/>
            <a:ext cx="460851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259632" y="332656"/>
            <a:ext cx="749808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Kisline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(ocetna, jabolčna, citronska, mlečna, mravljinčna,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glukonska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nekaj solne in fosforne);</a:t>
            </a:r>
          </a:p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Aromatične snovi;</a:t>
            </a:r>
          </a:p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Vitamine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 (A, D, E, K, 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C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B1,B2, B3, B6, B12, beta karoten, biotin, folna kislina);</a:t>
            </a:r>
          </a:p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Aminokisline  (prolin,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alanin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asparaginska kislina, arginin, glutaminska kislina, glicin, histidin,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levci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/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izolevcin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lizin, fenilalanin,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serin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treonin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valin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sl-SI" sz="2400" dirty="0" err="1" smtClean="0">
                <a:solidFill>
                  <a:schemeClr val="accent4">
                    <a:lumMod val="50000"/>
                  </a:schemeClr>
                </a:solidFill>
              </a:rPr>
              <a:t>cistin</a:t>
            </a:r>
            <a:r>
              <a:rPr lang="sl-SI" sz="2400" dirty="0" smtClean="0">
                <a:solidFill>
                  <a:schemeClr val="accent4">
                    <a:lumMod val="50000"/>
                  </a:schemeClr>
                </a:solidFill>
              </a:rPr>
              <a:t>); </a:t>
            </a:r>
          </a:p>
          <a:p>
            <a:pPr>
              <a:defRPr/>
            </a:pPr>
            <a:r>
              <a:rPr lang="sl-SI" sz="2400" b="1" dirty="0" err="1" smtClean="0">
                <a:solidFill>
                  <a:schemeClr val="accent4">
                    <a:lumMod val="50000"/>
                  </a:schemeClr>
                </a:solidFill>
              </a:rPr>
              <a:t>Flavonoidi</a:t>
            </a: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>
              <a:defRPr/>
            </a:pPr>
            <a:r>
              <a:rPr lang="sl-SI" sz="2400" b="1" dirty="0" smtClean="0">
                <a:solidFill>
                  <a:schemeClr val="accent4">
                    <a:lumMod val="50000"/>
                  </a:schemeClr>
                </a:solidFill>
              </a:rPr>
              <a:t>Cvetni prah.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4" name="Picture 3" descr="C:\Users\Uporabnik\Desktop\cebelarji brosura\med\IMG_3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573016"/>
            <a:ext cx="460851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994122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Najpogostejše vrste medu v Sloveniji</a:t>
            </a:r>
            <a:endParaRPr lang="sl-SI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Akacijev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Lipov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Kostanjev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Smrekov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sl-SI" sz="2600" dirty="0" err="1" smtClean="0">
                <a:solidFill>
                  <a:schemeClr val="accent4">
                    <a:lumMod val="50000"/>
                  </a:schemeClr>
                </a:solidFill>
              </a:rPr>
              <a:t>Hojin</a:t>
            </a: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Cvetlični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Gozdni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Regratov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-Med divje češnje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sl-SI" sz="2600" dirty="0" err="1" smtClean="0">
                <a:solidFill>
                  <a:schemeClr val="accent4">
                    <a:lumMod val="50000"/>
                  </a:schemeClr>
                </a:solidFill>
              </a:rPr>
              <a:t>Rešeljikin</a:t>
            </a: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 med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sl-SI" sz="2600" dirty="0" smtClean="0">
                <a:solidFill>
                  <a:schemeClr val="accent4">
                    <a:lumMod val="50000"/>
                  </a:schemeClr>
                </a:solidFill>
              </a:rPr>
              <a:t>- Med oljne ogrščice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556792"/>
            <a:ext cx="5148064" cy="417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Uporabnik\Documents\Natasa\GEOGRAFSKA OZNACBA\preplepka_ eu\koncni\prelepkasm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3" y="1556792"/>
            <a:ext cx="1475657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200" b="1" dirty="0" smtClean="0">
                <a:solidFill>
                  <a:schemeClr val="accent4">
                    <a:lumMod val="50000"/>
                  </a:schemeClr>
                </a:solidFill>
              </a:rPr>
              <a:t>Prehranska vrednost medu</a:t>
            </a:r>
            <a:endParaRPr lang="sl-SI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908720"/>
            <a:ext cx="7962088" cy="5339680"/>
          </a:xfrm>
        </p:spPr>
        <p:txBody>
          <a:bodyPr/>
          <a:lstStyle/>
          <a:p>
            <a:pPr>
              <a:buFontTx/>
              <a:buChar char="-"/>
            </a:pPr>
            <a:r>
              <a:rPr lang="sl-SI" sz="2400" dirty="0" smtClean="0"/>
              <a:t>Naravno, visoko energijsko živilo, hiter izvor energije, brez obremenitve organizma,</a:t>
            </a:r>
          </a:p>
          <a:p>
            <a:pPr>
              <a:buFontTx/>
              <a:buChar char="-"/>
            </a:pPr>
            <a:r>
              <a:rPr lang="sl-SI" sz="2400" dirty="0" smtClean="0"/>
              <a:t>Enostavni sladkorji (lažja prebavljivost),</a:t>
            </a:r>
          </a:p>
          <a:p>
            <a:pPr>
              <a:buFontTx/>
              <a:buChar char="-"/>
            </a:pPr>
            <a:r>
              <a:rPr lang="sl-SI" sz="2400" dirty="0" smtClean="0"/>
              <a:t>Glukoza: direktno prehaja v kri,</a:t>
            </a:r>
          </a:p>
          <a:p>
            <a:pPr>
              <a:buFontTx/>
              <a:buChar char="-"/>
            </a:pPr>
            <a:r>
              <a:rPr lang="sl-SI" sz="2400" dirty="0" smtClean="0"/>
              <a:t>Fruktoza: počasneje, energijska rezerva, transformacija in presnova v jetrih,</a:t>
            </a:r>
          </a:p>
          <a:p>
            <a:pPr>
              <a:buFontTx/>
              <a:buChar char="-"/>
            </a:pPr>
            <a:r>
              <a:rPr lang="sl-SI" sz="2400" dirty="0" smtClean="0"/>
              <a:t>Uporaba: samostojno, kot sladilo, dodatek živilom,</a:t>
            </a:r>
          </a:p>
          <a:p>
            <a:pPr>
              <a:buFontTx/>
              <a:buChar char="-"/>
            </a:pPr>
            <a:r>
              <a:rPr lang="sl-SI" sz="2400" dirty="0" smtClean="0"/>
              <a:t>Dodana vrednost v primerjavi s sladkorjem je vsebnost bioaktivnih snovi, kot so fenolne spojine (</a:t>
            </a:r>
            <a:r>
              <a:rPr lang="sl-SI" sz="2400" dirty="0" err="1" smtClean="0"/>
              <a:t>flavonoidi</a:t>
            </a:r>
            <a:r>
              <a:rPr lang="sl-SI" sz="2400" dirty="0" smtClean="0"/>
              <a:t>, fenolne kisline), aminokisline, encimi, organske kisline, vitamini.</a:t>
            </a:r>
          </a:p>
          <a:p>
            <a:pPr>
              <a:buFontTx/>
              <a:buChar char="-"/>
            </a:pPr>
            <a:endParaRPr lang="sl-SI" sz="2400" dirty="0"/>
          </a:p>
        </p:txBody>
      </p:sp>
      <p:pic>
        <p:nvPicPr>
          <p:cNvPr id="4" name="Picture 9" descr="Sli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013176"/>
            <a:ext cx="2664296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njivsko grabljišč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013177"/>
            <a:ext cx="2157611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013176"/>
            <a:ext cx="2439669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j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358</TotalTime>
  <Words>764</Words>
  <Application>Microsoft Office PowerPoint</Application>
  <PresentationFormat>Diaprojekcija na zaslonu (4:3)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Solsticij</vt:lpstr>
      <vt:lpstr>MED KOT HRANILO IN SLADILO  Tradicionalni slovenski zajtrk VIII. Srečanje koordinatorjev vrtcev, Rogaška Slatina Nataša Lilek, ČZS</vt:lpstr>
      <vt:lpstr> Med </vt:lpstr>
      <vt:lpstr>Nastanek medu</vt:lpstr>
      <vt:lpstr>Med in zgodovina </vt:lpstr>
      <vt:lpstr>PowerPointova predstavitev</vt:lpstr>
      <vt:lpstr>Sestava medu</vt:lpstr>
      <vt:lpstr>PowerPointova predstavitev</vt:lpstr>
      <vt:lpstr>Najpogostejše vrste medu v Sloveniji</vt:lpstr>
      <vt:lpstr>Prehranska vrednost medu</vt:lpstr>
      <vt:lpstr>Energijska vrednost medu</vt:lpstr>
      <vt:lpstr>Uporaba medu v prehrani</vt:lpstr>
      <vt:lpstr>Uporaba medu v kulinariki</vt:lpstr>
      <vt:lpstr>Sodobni načini prehranjevanja</vt:lpstr>
      <vt:lpstr>Čebelarska zveza Slovenije pobudnica projekta Tradicionalni slovenski zajtrk </vt:lpstr>
      <vt:lpstr>Hvala za Vašo pozornost!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 KOT HRANILO IN SLADILO  Tradicionalni slovenski zajtrk</dc:title>
  <dc:creator>Natasa Lilek</dc:creator>
  <cp:lastModifiedBy>Dunja</cp:lastModifiedBy>
  <cp:revision>37</cp:revision>
  <dcterms:created xsi:type="dcterms:W3CDTF">2014-05-19T12:45:27Z</dcterms:created>
  <dcterms:modified xsi:type="dcterms:W3CDTF">2014-05-26T12:05:11Z</dcterms:modified>
</cp:coreProperties>
</file>